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7" r:id="rId3"/>
    <p:sldId id="289" r:id="rId4"/>
    <p:sldId id="290" r:id="rId5"/>
    <p:sldId id="310" r:id="rId6"/>
    <p:sldId id="311" r:id="rId7"/>
    <p:sldId id="305" r:id="rId8"/>
    <p:sldId id="291" r:id="rId9"/>
    <p:sldId id="306" r:id="rId10"/>
    <p:sldId id="307" r:id="rId11"/>
    <p:sldId id="308" r:id="rId12"/>
    <p:sldId id="309" r:id="rId13"/>
    <p:sldId id="268" r:id="rId14"/>
    <p:sldId id="304" r:id="rId15"/>
    <p:sldId id="312" r:id="rId16"/>
    <p:sldId id="313" r:id="rId17"/>
    <p:sldId id="261" r:id="rId18"/>
  </p:sldIdLst>
  <p:sldSz cx="24384000" cy="13716000"/>
  <p:notesSz cx="6735763" cy="9866313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8080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9413" cy="495300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76B43BBC-9457-4A63-B46D-305D1357229F}" type="datetimeFigureOut">
              <a:rPr lang="pl-PL" smtClean="0"/>
              <a:t>2024-09-18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1" y="9371013"/>
            <a:ext cx="2919413" cy="495300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DB1AAB39-BBF9-4626-BED8-BD83DF0B026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36957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  <a:prstGeom prst="rect">
            <a:avLst/>
          </a:prstGeom>
        </p:spPr>
        <p:txBody>
          <a:bodyPr lIns="91426" tIns="45713" rIns="91426" bIns="45713"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898102" y="4686500"/>
            <a:ext cx="4939560" cy="4439841"/>
          </a:xfrm>
          <a:prstGeom prst="rect">
            <a:avLst/>
          </a:prstGeom>
        </p:spPr>
        <p:txBody>
          <a:bodyPr lIns="91426" tIns="45713" rIns="91426" bIns="45713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8666166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9145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i dat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Autor i data</a:t>
            </a:r>
          </a:p>
        </p:txBody>
      </p:sp>
      <p:sp>
        <p:nvSpPr>
          <p:cNvPr id="12" name="Tytuł prezentacji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b="1" cap="none" spc="-232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Tytuł prezentacji</a:t>
            </a:r>
          </a:p>
        </p:txBody>
      </p:sp>
      <p:sp>
        <p:nvSpPr>
          <p:cNvPr id="13" name="Treść - poziom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5pPr>
          </a:lstStyle>
          <a:p>
            <a:r>
              <a:t>Podtytuł prezentacji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ażny f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reść - poziom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Informacje dotyczące faktu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Informacje dotyczące faktu</a:t>
            </a:r>
          </a:p>
        </p:txBody>
      </p:sp>
      <p:sp>
        <p:nvSpPr>
          <p:cNvPr id="108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Uznanie autorstw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Uznanie autorstwa</a:t>
            </a:r>
          </a:p>
        </p:txBody>
      </p:sp>
      <p:sp>
        <p:nvSpPr>
          <p:cNvPr id="116" name="Treść - poziom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„Cytat godny uwagi”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obrazek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obrazek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obrazek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obrazek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ytuł prezentacji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b="1" cap="none" spc="-232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Tytuł prezentacji</a:t>
            </a:r>
          </a:p>
        </p:txBody>
      </p:sp>
      <p:sp>
        <p:nvSpPr>
          <p:cNvPr id="23" name="Autor i dat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Autor i data</a:t>
            </a:r>
          </a:p>
        </p:txBody>
      </p:sp>
      <p:sp>
        <p:nvSpPr>
          <p:cNvPr id="24" name="Treść - poziom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5pPr>
          </a:lstStyle>
          <a:p>
            <a:r>
              <a:t>Podtytuł prezentacji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zdjęcie (zamienn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ytuł slajdu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Tytuł slajdu</a:t>
            </a:r>
          </a:p>
        </p:txBody>
      </p:sp>
      <p:sp>
        <p:nvSpPr>
          <p:cNvPr id="34" name="Treść - poziom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5pPr>
          </a:lstStyle>
          <a:p>
            <a:r>
              <a:t>Podtytuł slajdu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umer slajdu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ytuł slajdu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Tytuł slajdu</a:t>
            </a:r>
          </a:p>
        </p:txBody>
      </p:sp>
      <p:sp>
        <p:nvSpPr>
          <p:cNvPr id="43" name="Podtytuł slajdu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1pPr>
          </a:lstStyle>
          <a:p>
            <a:r>
              <a:t>Podtytuł slajdu</a:t>
            </a:r>
          </a:p>
        </p:txBody>
      </p:sp>
      <p:sp>
        <p:nvSpPr>
          <p:cNvPr id="44" name="Treść - poziom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Tekst punktora na slajdzie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reść - poziom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Tekst punktora na slajdzie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odtytuł slajdu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1pPr>
          </a:lstStyle>
          <a:p>
            <a:r>
              <a:t>Podtytuł slajdu</a:t>
            </a:r>
          </a:p>
        </p:txBody>
      </p:sp>
      <p:sp>
        <p:nvSpPr>
          <p:cNvPr id="61" name="Treść - poziom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Tekst punktora na slajdzie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660384004_1290x1720.jpg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ytuł slajdu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Tytuł slajdu</a:t>
            </a:r>
          </a:p>
        </p:txBody>
      </p:sp>
      <p:sp>
        <p:nvSpPr>
          <p:cNvPr id="64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kc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ytuł sekcji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cap="none" spc="-232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Tytuł sekcji</a:t>
            </a:r>
          </a:p>
        </p:txBody>
      </p:sp>
      <p:sp>
        <p:nvSpPr>
          <p:cNvPr id="72" name="Numer slajdu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ytuł slajdu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Tytuł slajdu</a:t>
            </a:r>
          </a:p>
        </p:txBody>
      </p:sp>
      <p:sp>
        <p:nvSpPr>
          <p:cNvPr id="80" name="Podtytuł slajdu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1pPr>
          </a:lstStyle>
          <a:p>
            <a:r>
              <a:t>Podtytuł slajdu</a:t>
            </a:r>
          </a:p>
        </p:txBody>
      </p:sp>
      <p:sp>
        <p:nvSpPr>
          <p:cNvPr id="81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ro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ytuł programu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Tytuł programu</a:t>
            </a:r>
          </a:p>
        </p:txBody>
      </p:sp>
      <p:sp>
        <p:nvSpPr>
          <p:cNvPr id="89" name="Podtytuł programu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200" cap="all">
                <a:solidFill>
                  <a:srgbClr val="4B5C9F"/>
                </a:solidFill>
              </a:defRPr>
            </a:lvl1pPr>
          </a:lstStyle>
          <a:p>
            <a:r>
              <a:t>Podtytuł programu</a:t>
            </a:r>
          </a:p>
        </p:txBody>
      </p:sp>
      <p:sp>
        <p:nvSpPr>
          <p:cNvPr id="90" name="Treść - poziom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r>
              <a:t>Tematy programu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slajdu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Tytuł slajdu</a:t>
            </a:r>
          </a:p>
        </p:txBody>
      </p:sp>
      <p:sp>
        <p:nvSpPr>
          <p:cNvPr id="3" name="Treść - poziom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Tekst punktora na slajdzie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umer slajdu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0" r:id="rId11"/>
    <p:sldLayoutId id="2147483661" r:id="rId12"/>
    <p:sldLayoutId id="2147483662" r:id="rId13"/>
  </p:sldLayoutIdLst>
  <p:transition spd="med"/>
  <p:hf hdr="0" ftr="0" dt="0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900" b="0" i="0" u="none" strike="noStrike" cap="all" spc="0" baseline="0">
          <a:solidFill>
            <a:srgbClr val="4B5C9F"/>
          </a:solidFill>
          <a:uFillTx/>
          <a:latin typeface="+mn-lt"/>
          <a:ea typeface="+mn-ea"/>
          <a:cs typeface="+mn-cs"/>
          <a:sym typeface="Arial Black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900" b="0" i="0" u="none" strike="noStrike" cap="all" spc="0" baseline="0">
          <a:solidFill>
            <a:srgbClr val="4B5C9F"/>
          </a:solidFill>
          <a:uFillTx/>
          <a:latin typeface="+mn-lt"/>
          <a:ea typeface="+mn-ea"/>
          <a:cs typeface="+mn-cs"/>
          <a:sym typeface="Arial Black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900" b="0" i="0" u="none" strike="noStrike" cap="all" spc="0" baseline="0">
          <a:solidFill>
            <a:srgbClr val="4B5C9F"/>
          </a:solidFill>
          <a:uFillTx/>
          <a:latin typeface="+mn-lt"/>
          <a:ea typeface="+mn-ea"/>
          <a:cs typeface="+mn-cs"/>
          <a:sym typeface="Arial Black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900" b="0" i="0" u="none" strike="noStrike" cap="all" spc="0" baseline="0">
          <a:solidFill>
            <a:srgbClr val="4B5C9F"/>
          </a:solidFill>
          <a:uFillTx/>
          <a:latin typeface="+mn-lt"/>
          <a:ea typeface="+mn-ea"/>
          <a:cs typeface="+mn-cs"/>
          <a:sym typeface="Arial Black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900" b="0" i="0" u="none" strike="noStrike" cap="all" spc="0" baseline="0">
          <a:solidFill>
            <a:srgbClr val="4B5C9F"/>
          </a:solidFill>
          <a:uFillTx/>
          <a:latin typeface="+mn-lt"/>
          <a:ea typeface="+mn-ea"/>
          <a:cs typeface="+mn-cs"/>
          <a:sym typeface="Arial Black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900" b="0" i="0" u="none" strike="noStrike" cap="all" spc="0" baseline="0">
          <a:solidFill>
            <a:srgbClr val="4B5C9F"/>
          </a:solidFill>
          <a:uFillTx/>
          <a:latin typeface="+mn-lt"/>
          <a:ea typeface="+mn-ea"/>
          <a:cs typeface="+mn-cs"/>
          <a:sym typeface="Arial Black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900" b="0" i="0" u="none" strike="noStrike" cap="all" spc="0" baseline="0">
          <a:solidFill>
            <a:srgbClr val="4B5C9F"/>
          </a:solidFill>
          <a:uFillTx/>
          <a:latin typeface="+mn-lt"/>
          <a:ea typeface="+mn-ea"/>
          <a:cs typeface="+mn-cs"/>
          <a:sym typeface="Arial Black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900" b="0" i="0" u="none" strike="noStrike" cap="all" spc="0" baseline="0">
          <a:solidFill>
            <a:srgbClr val="4B5C9F"/>
          </a:solidFill>
          <a:uFillTx/>
          <a:latin typeface="+mn-lt"/>
          <a:ea typeface="+mn-ea"/>
          <a:cs typeface="+mn-cs"/>
          <a:sym typeface="Arial Black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900" b="0" i="0" u="none" strike="noStrike" cap="all" spc="0" baseline="0">
          <a:solidFill>
            <a:srgbClr val="4B5C9F"/>
          </a:solidFill>
          <a:uFillTx/>
          <a:latin typeface="+mn-lt"/>
          <a:ea typeface="+mn-ea"/>
          <a:cs typeface="+mn-cs"/>
          <a:sym typeface="Arial Black"/>
        </a:defRPr>
      </a:lvl9pPr>
    </p:titleStyle>
    <p:bodyStyle>
      <a:lvl1pPr marL="406400" marR="0" indent="-4064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1pPr>
      <a:lvl2pPr marL="1016000" marR="0" indent="-4064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2pPr>
      <a:lvl3pPr marL="1625600" marR="0" indent="-4064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3pPr>
      <a:lvl4pPr marL="2235200" marR="0" indent="-4064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4pPr>
      <a:lvl5pPr marL="2844800" marR="0" indent="-4064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5pPr>
      <a:lvl6pPr marL="3454400" marR="0" indent="-4064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6pPr>
      <a:lvl7pPr marL="4064000" marR="0" indent="-4064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7pPr>
      <a:lvl8pPr marL="4673600" marR="0" indent="-4064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8pPr>
      <a:lvl9pPr marL="5283200" marR="0" indent="-4064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6.png"/><Relationship Id="rId7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png"/><Relationship Id="rId9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rostokąt"/>
          <p:cNvSpPr/>
          <p:nvPr/>
        </p:nvSpPr>
        <p:spPr>
          <a:xfrm>
            <a:off x="-1" y="0"/>
            <a:ext cx="24384001" cy="13701074"/>
          </a:xfrm>
          <a:prstGeom prst="rect">
            <a:avLst/>
          </a:prstGeom>
          <a:solidFill>
            <a:srgbClr val="4B5C9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152" name="Autor i data"/>
          <p:cNvSpPr txBox="1">
            <a:spLocks noGrp="1"/>
          </p:cNvSpPr>
          <p:nvPr>
            <p:ph type="body" idx="21"/>
          </p:nvPr>
        </p:nvSpPr>
        <p:spPr>
          <a:xfrm>
            <a:off x="14097015" y="13064095"/>
            <a:ext cx="2996698" cy="63697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ctr"/>
            <a:r>
              <a:rPr lang="pl-PL" sz="3200" dirty="0"/>
              <a:t>23.09.2024 r.</a:t>
            </a:r>
            <a:endParaRPr sz="3200" dirty="0"/>
          </a:p>
        </p:txBody>
      </p:sp>
      <p:sp>
        <p:nvSpPr>
          <p:cNvPr id="153" name="Tytuł prezentacji"/>
          <p:cNvSpPr txBox="1">
            <a:spLocks noGrp="1"/>
          </p:cNvSpPr>
          <p:nvPr>
            <p:ph type="ctrTitle"/>
          </p:nvPr>
        </p:nvSpPr>
        <p:spPr>
          <a:xfrm>
            <a:off x="6977575" y="5827656"/>
            <a:ext cx="17235577" cy="23888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7200" b="0" cap="all" spc="0">
                <a:solidFill>
                  <a:srgbClr val="FFFFFF"/>
                </a:solidFill>
                <a:latin typeface="+mn-lt"/>
                <a:ea typeface="+mn-ea"/>
                <a:cs typeface="+mn-cs"/>
                <a:sym typeface="Arial Black"/>
              </a:defRPr>
            </a:lvl1pPr>
          </a:lstStyle>
          <a:p>
            <a:pPr algn="ctr"/>
            <a:r>
              <a:rPr lang="pl-PL" sz="5400" dirty="0"/>
              <a:t>„Dostosowanie systemu kanalizacji deszczowej miasta Grudziądza </a:t>
            </a:r>
            <a:r>
              <a:rPr lang="pl-PL" sz="5400" dirty="0" smtClean="0"/>
              <a:t/>
            </a:r>
            <a:br>
              <a:rPr lang="pl-PL" sz="5400" dirty="0" smtClean="0"/>
            </a:br>
            <a:r>
              <a:rPr lang="pl-PL" sz="5400" dirty="0" smtClean="0"/>
              <a:t>do </a:t>
            </a:r>
            <a:r>
              <a:rPr lang="pl-PL" sz="5400" dirty="0"/>
              <a:t>zmian klimatu – ETAP I”</a:t>
            </a:r>
          </a:p>
        </p:txBody>
      </p:sp>
      <p:sp>
        <p:nvSpPr>
          <p:cNvPr id="154" name="Podtytuł prezentacji"/>
          <p:cNvSpPr txBox="1">
            <a:spLocks noGrp="1"/>
          </p:cNvSpPr>
          <p:nvPr>
            <p:ph type="subTitle" sz="quarter" idx="1"/>
          </p:nvPr>
        </p:nvSpPr>
        <p:spPr>
          <a:xfrm>
            <a:off x="7154131" y="11005208"/>
            <a:ext cx="16882463" cy="180222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>
              <a:defRPr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pl-PL" altLang="zh-CN" sz="350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Prezentacja zarządu MWiO sp. z o.o. Podczas </a:t>
            </a:r>
            <a:r>
              <a:rPr lang="pl-PL" sz="3500" b="1" dirty="0">
                <a:latin typeface="+mn-lt"/>
              </a:rPr>
              <a:t>KONFERENCJI SZKOLENIOWEJ:</a:t>
            </a:r>
          </a:p>
          <a:p>
            <a:pPr algn="ctr">
              <a:lnSpc>
                <a:spcPct val="130000"/>
              </a:lnSpc>
            </a:pPr>
            <a:r>
              <a:rPr lang="pl-PL" sz="3500" b="1" dirty="0">
                <a:latin typeface="+mn-lt"/>
              </a:rPr>
              <a:t>„Szkolenie dla potencjalnych beneficjentów/beneficjentów z zakresu finansowania działań związanych z adaptacją do zmian klimatu </a:t>
            </a:r>
            <a:br>
              <a:rPr lang="pl-PL" sz="3500" b="1" dirty="0">
                <a:latin typeface="+mn-lt"/>
              </a:rPr>
            </a:br>
            <a:r>
              <a:rPr lang="pl-PL" sz="3500" b="1" dirty="0">
                <a:latin typeface="+mn-lt"/>
              </a:rPr>
              <a:t>w ramach FEPW 2021-2027 oraz </a:t>
            </a:r>
            <a:r>
              <a:rPr lang="pl-PL" sz="3500" b="1" dirty="0" err="1">
                <a:latin typeface="+mn-lt"/>
              </a:rPr>
              <a:t>FEnIKS</a:t>
            </a:r>
            <a:r>
              <a:rPr lang="pl-PL" sz="3500" b="1" dirty="0">
                <a:latin typeface="+mn-lt"/>
              </a:rPr>
              <a:t> 2021-2027”</a:t>
            </a:r>
            <a:endParaRPr lang="pl-PL" sz="3500" dirty="0">
              <a:latin typeface="+mn-lt"/>
            </a:endParaRPr>
          </a:p>
          <a:p>
            <a:pPr algn="ctr"/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7" name="obrazek" descr="obraze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6806729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50" y="-14927"/>
            <a:ext cx="24455883" cy="2587925"/>
          </a:xfrm>
          <a:prstGeom prst="rect">
            <a:avLst/>
          </a:prstGeom>
        </p:spPr>
      </p:pic>
      <p:pic>
        <p:nvPicPr>
          <p:cNvPr id="9" name="obrazek" descr="obrazek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692" y="11733618"/>
            <a:ext cx="1134184" cy="16564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obrazek" descr="obra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507" y="10312898"/>
            <a:ext cx="3413545" cy="344346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390C93D2-5D45-C348-5C34-B8C758C5118F}"/>
              </a:ext>
            </a:extLst>
          </p:cNvPr>
          <p:cNvSpPr txBox="1"/>
          <p:nvPr/>
        </p:nvSpPr>
        <p:spPr>
          <a:xfrm>
            <a:off x="2357938" y="6043246"/>
            <a:ext cx="1364139" cy="5290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60990" y="1702044"/>
            <a:ext cx="621780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68624" y="1934170"/>
            <a:ext cx="62670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6" name="原创设计师QQ598969553      _8">
            <a:extLst>
              <a:ext uri="{FF2B5EF4-FFF2-40B4-BE49-F238E27FC236}">
                <a16:creationId xmlns:a16="http://schemas.microsoft.com/office/drawing/2014/main" xmlns="" id="{AADEA8C4-A3BD-40EA-8236-A267CB8EDEFA}"/>
              </a:ext>
            </a:extLst>
          </p:cNvPr>
          <p:cNvSpPr txBox="1">
            <a:spLocks/>
          </p:cNvSpPr>
          <p:nvPr/>
        </p:nvSpPr>
        <p:spPr>
          <a:xfrm>
            <a:off x="2357938" y="3199031"/>
            <a:ext cx="8953678" cy="14258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zh-CN" sz="3600" dirty="0" err="1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  <a:t>Priorytetyzacja</a:t>
            </a:r>
            <a:r>
              <a:rPr lang="pl-PL" altLang="zh-CN" sz="3600" dirty="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  <a:t> działań </a:t>
            </a:r>
            <a:br>
              <a:rPr lang="pl-PL" altLang="zh-CN" sz="3600" dirty="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</a:br>
            <a:r>
              <a:rPr lang="pl-PL" altLang="zh-CN" sz="3600" dirty="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  <a:t>w jednostkach odwodnieniowych</a:t>
            </a:r>
            <a:endParaRPr lang="en-US" altLang="ko-KR" sz="3600" dirty="0">
              <a:solidFill>
                <a:prstClr val="black">
                  <a:lumMod val="85000"/>
                  <a:lumOff val="15000"/>
                </a:prstClr>
              </a:solidFill>
              <a:ea typeface="微软雅黑" panose="020B0503020204020204" pitchFamily="34" charset="-122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8D8C32D0-8654-40C8-B1EE-E055AC5214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55" t="6537" r="9448"/>
          <a:stretch/>
        </p:blipFill>
        <p:spPr>
          <a:xfrm>
            <a:off x="2357938" y="5417213"/>
            <a:ext cx="6912768" cy="7845488"/>
          </a:xfrm>
          <a:prstGeom prst="rect">
            <a:avLst/>
          </a:prstGeom>
        </p:spPr>
      </p:pic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xmlns="" id="{BC8A626C-8A06-4E9A-A1C4-25562C2FDC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7155" y="2759405"/>
            <a:ext cx="9973734" cy="10503296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50" y="-14927"/>
            <a:ext cx="24455883" cy="2587925"/>
          </a:xfrm>
          <a:prstGeom prst="rect">
            <a:avLst/>
          </a:prstGeom>
        </p:spPr>
      </p:pic>
      <p:sp>
        <p:nvSpPr>
          <p:cNvPr id="2" name="Symbol zastępczy numeru slajdu 1"/>
          <p:cNvSpPr>
            <a:spLocks noGrp="1"/>
          </p:cNvSpPr>
          <p:nvPr>
            <p:ph type="sldNum" sz="quarter" idx="2"/>
          </p:nvPr>
        </p:nvSpPr>
        <p:spPr>
          <a:xfrm>
            <a:off x="11684013" y="12922120"/>
            <a:ext cx="1003480" cy="533479"/>
          </a:xfrm>
        </p:spPr>
        <p:txBody>
          <a:bodyPr/>
          <a:lstStyle/>
          <a:p>
            <a:fld id="{86CB4B4D-7CA3-9044-876B-883B54F8677D}" type="slidenum">
              <a:rPr lang="pl-PL" sz="2800" b="1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fld>
            <a:r>
              <a:rPr lang="pl-P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/16</a:t>
            </a:r>
            <a:endParaRPr lang="pl-P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55836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obrazek" descr="obra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507" y="10312898"/>
            <a:ext cx="3413545" cy="344346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390C93D2-5D45-C348-5C34-B8C758C5118F}"/>
              </a:ext>
            </a:extLst>
          </p:cNvPr>
          <p:cNvSpPr txBox="1"/>
          <p:nvPr/>
        </p:nvSpPr>
        <p:spPr>
          <a:xfrm>
            <a:off x="2357938" y="6043246"/>
            <a:ext cx="1364139" cy="5290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60990" y="1702044"/>
            <a:ext cx="621780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68624" y="1934170"/>
            <a:ext cx="62670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6" name="原创设计师QQ598969553      _8">
            <a:extLst>
              <a:ext uri="{FF2B5EF4-FFF2-40B4-BE49-F238E27FC236}">
                <a16:creationId xmlns:a16="http://schemas.microsoft.com/office/drawing/2014/main" xmlns="" id="{AADEA8C4-A3BD-40EA-8236-A267CB8EDEFA}"/>
              </a:ext>
            </a:extLst>
          </p:cNvPr>
          <p:cNvSpPr txBox="1">
            <a:spLocks/>
          </p:cNvSpPr>
          <p:nvPr/>
        </p:nvSpPr>
        <p:spPr>
          <a:xfrm>
            <a:off x="1274055" y="3094012"/>
            <a:ext cx="19791012" cy="10789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zh-CN" sz="3600" dirty="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  <a:t>Program inwestycyjny przygotowany pod dofinansowanie w ramach </a:t>
            </a:r>
            <a:r>
              <a:rPr lang="pl-PL" altLang="zh-CN" sz="3600" dirty="0" err="1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  <a:t>FEnIKS</a:t>
            </a:r>
            <a:endParaRPr lang="en-US" altLang="ko-KR" sz="3600" dirty="0">
              <a:solidFill>
                <a:prstClr val="black">
                  <a:lumMod val="85000"/>
                  <a:lumOff val="15000"/>
                </a:prstClr>
              </a:solidFill>
              <a:ea typeface="微软雅黑" panose="020B0503020204020204" pitchFamily="34" charset="-122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8D8C32D0-8654-40C8-B1EE-E055AC5214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55" t="6537" r="9448"/>
          <a:stretch/>
        </p:blipFill>
        <p:spPr>
          <a:xfrm>
            <a:off x="1274055" y="5060216"/>
            <a:ext cx="6912768" cy="784548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xmlns="" id="{8A6EED1F-ED82-EB4D-FD5E-87CE3361232D}"/>
              </a:ext>
            </a:extLst>
          </p:cNvPr>
          <p:cNvSpPr txBox="1">
            <a:spLocks/>
          </p:cNvSpPr>
          <p:nvPr/>
        </p:nvSpPr>
        <p:spPr>
          <a:xfrm>
            <a:off x="10968939" y="6493437"/>
            <a:ext cx="11556952" cy="4979046"/>
          </a:xfrm>
          <a:prstGeom prst="rect">
            <a:avLst/>
          </a:prstGeom>
        </p:spPr>
        <p:txBody>
          <a:bodyPr>
            <a:normAutofit/>
          </a:bodyPr>
          <a:lstStyle>
            <a:lvl1pPr marL="4064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10160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6256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22352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8448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34544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40640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46736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52832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hangingPunct="1">
              <a:lnSpc>
                <a:spcPct val="120000"/>
              </a:lnSpc>
              <a:spcAft>
                <a:spcPts val="1600"/>
              </a:spcAft>
              <a:buFontTx/>
              <a:buNone/>
            </a:pPr>
            <a:r>
              <a:rPr lang="pl-PL" dirty="0">
                <a:solidFill>
                  <a:srgbClr val="000000"/>
                </a:solidFill>
                <a:latin typeface="+mn-lt"/>
              </a:rPr>
              <a:t>Program inwestycyjny został przygotowany </a:t>
            </a:r>
            <a:r>
              <a:rPr lang="pl-PL" dirty="0" smtClean="0">
                <a:solidFill>
                  <a:srgbClr val="000000"/>
                </a:solidFill>
                <a:latin typeface="+mn-lt"/>
              </a:rPr>
              <a:t/>
            </a:r>
            <a:br>
              <a:rPr lang="pl-PL" dirty="0" smtClean="0">
                <a:solidFill>
                  <a:srgbClr val="000000"/>
                </a:solidFill>
                <a:latin typeface="+mn-lt"/>
              </a:rPr>
            </a:br>
            <a:r>
              <a:rPr lang="pl-PL" dirty="0" smtClean="0">
                <a:solidFill>
                  <a:srgbClr val="000000"/>
                </a:solidFill>
                <a:latin typeface="+mn-lt"/>
              </a:rPr>
              <a:t>w taki sposób, by spełniać warunki otrzymania dofinansowania </a:t>
            </a:r>
            <a:r>
              <a:rPr lang="pl-PL" dirty="0">
                <a:solidFill>
                  <a:srgbClr val="000000"/>
                </a:solidFill>
                <a:latin typeface="+mn-lt"/>
              </a:rPr>
              <a:t>dla projektów „</a:t>
            </a:r>
            <a:r>
              <a:rPr lang="pl-PL" dirty="0" err="1">
                <a:solidFill>
                  <a:srgbClr val="000000"/>
                </a:solidFill>
                <a:latin typeface="+mn-lt"/>
              </a:rPr>
              <a:t>deszczówkowych</a:t>
            </a:r>
            <a:r>
              <a:rPr lang="pl-PL" dirty="0">
                <a:solidFill>
                  <a:srgbClr val="000000"/>
                </a:solidFill>
                <a:latin typeface="+mn-lt"/>
              </a:rPr>
              <a:t>” (adaptacji do zmian klimatu w miastach).</a:t>
            </a:r>
          </a:p>
          <a:p>
            <a:pPr marL="0" indent="0" hangingPunct="1">
              <a:lnSpc>
                <a:spcPct val="120000"/>
              </a:lnSpc>
              <a:spcAft>
                <a:spcPts val="1600"/>
              </a:spcAft>
              <a:buFontTx/>
              <a:buNone/>
            </a:pPr>
            <a:r>
              <a:rPr lang="pl-PL" dirty="0">
                <a:solidFill>
                  <a:srgbClr val="000000"/>
                </a:solidFill>
                <a:latin typeface="+mn-lt"/>
              </a:rPr>
              <a:t>Celem było uzyskanie możliwości dofinansowania z programu </a:t>
            </a:r>
            <a:r>
              <a:rPr lang="pl-PL" dirty="0" err="1">
                <a:solidFill>
                  <a:srgbClr val="000000"/>
                </a:solidFill>
                <a:latin typeface="+mn-lt"/>
              </a:rPr>
              <a:t>FEnIKS</a:t>
            </a:r>
            <a:r>
              <a:rPr lang="pl-PL" dirty="0">
                <a:solidFill>
                  <a:srgbClr val="000000"/>
                </a:solidFill>
                <a:latin typeface="+mn-lt"/>
              </a:rPr>
              <a:t> – kluczowego instrumentu perspektywy 2021-2027.</a:t>
            </a:r>
            <a:endParaRPr lang="pl-PL" dirty="0">
              <a:latin typeface="+mn-lt"/>
            </a:endParaRP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50" y="-14927"/>
            <a:ext cx="24455883" cy="2587925"/>
          </a:xfrm>
          <a:prstGeom prst="rect">
            <a:avLst/>
          </a:prstGeom>
        </p:spPr>
      </p:pic>
      <p:sp>
        <p:nvSpPr>
          <p:cNvPr id="2" name="Symbol zastępczy numeru slajdu 1"/>
          <p:cNvSpPr>
            <a:spLocks noGrp="1"/>
          </p:cNvSpPr>
          <p:nvPr>
            <p:ph type="sldNum" sz="quarter" idx="2"/>
          </p:nvPr>
        </p:nvSpPr>
        <p:spPr>
          <a:xfrm>
            <a:off x="11684013" y="12922120"/>
            <a:ext cx="1003480" cy="533479"/>
          </a:xfrm>
        </p:spPr>
        <p:txBody>
          <a:bodyPr/>
          <a:lstStyle/>
          <a:p>
            <a:fld id="{86CB4B4D-7CA3-9044-876B-883B54F8677D}" type="slidenum">
              <a:rPr lang="pl-PL" sz="2800" b="1" smtClean="0">
                <a:latin typeface="Arial" panose="020B0604020202020204" pitchFamily="34" charset="0"/>
                <a:cs typeface="Arial" panose="020B0604020202020204" pitchFamily="34" charset="0"/>
              </a:rPr>
              <a:t>11</a:t>
            </a:fld>
            <a:r>
              <a:rPr lang="pl-P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/16</a:t>
            </a:r>
            <a:endParaRPr lang="pl-P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07136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obrazek" descr="obra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507" y="10312898"/>
            <a:ext cx="3413545" cy="344346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390C93D2-5D45-C348-5C34-B8C758C5118F}"/>
              </a:ext>
            </a:extLst>
          </p:cNvPr>
          <p:cNvSpPr txBox="1"/>
          <p:nvPr/>
        </p:nvSpPr>
        <p:spPr>
          <a:xfrm>
            <a:off x="2357938" y="6043246"/>
            <a:ext cx="1364139" cy="5290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60990" y="1702044"/>
            <a:ext cx="621780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68624" y="1934170"/>
            <a:ext cx="62670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6" name="原创设计师QQ598969553      _8">
            <a:extLst>
              <a:ext uri="{FF2B5EF4-FFF2-40B4-BE49-F238E27FC236}">
                <a16:creationId xmlns:a16="http://schemas.microsoft.com/office/drawing/2014/main" xmlns="" id="{AADEA8C4-A3BD-40EA-8236-A267CB8EDEFA}"/>
              </a:ext>
            </a:extLst>
          </p:cNvPr>
          <p:cNvSpPr txBox="1">
            <a:spLocks/>
          </p:cNvSpPr>
          <p:nvPr/>
        </p:nvSpPr>
        <p:spPr>
          <a:xfrm>
            <a:off x="1656265" y="3796467"/>
            <a:ext cx="8204053" cy="646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zh-CN" sz="3600" dirty="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  <a:t>Łączne nakłady inwestycyjne</a:t>
            </a:r>
            <a:endParaRPr lang="en-US" altLang="ko-KR" sz="3600" dirty="0">
              <a:solidFill>
                <a:prstClr val="black">
                  <a:lumMod val="85000"/>
                  <a:lumOff val="15000"/>
                </a:prstClr>
              </a:solidFill>
              <a:ea typeface="微软雅黑" panose="020B0503020204020204" pitchFamily="34" charset="-122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8D8C32D0-8654-40C8-B1EE-E055AC5214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55" t="6537" r="9448"/>
          <a:stretch/>
        </p:blipFill>
        <p:spPr>
          <a:xfrm>
            <a:off x="1656265" y="5654477"/>
            <a:ext cx="6374848" cy="7234988"/>
          </a:xfrm>
          <a:prstGeom prst="rect">
            <a:avLst/>
          </a:prstGeom>
        </p:spPr>
      </p:pic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xmlns="" id="{A8023C27-1B4B-F1BA-B396-B9E53AC4883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3378051"/>
              </p:ext>
            </p:extLst>
          </p:nvPr>
        </p:nvGraphicFramePr>
        <p:xfrm>
          <a:off x="11258732" y="3949345"/>
          <a:ext cx="12481387" cy="894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6384">
                  <a:extLst>
                    <a:ext uri="{9D8B030D-6E8A-4147-A177-3AD203B41FA5}">
                      <a16:colId xmlns:a16="http://schemas.microsoft.com/office/drawing/2014/main" xmlns="" val="1680165661"/>
                    </a:ext>
                  </a:extLst>
                </a:gridCol>
                <a:gridCol w="4032448">
                  <a:extLst>
                    <a:ext uri="{9D8B030D-6E8A-4147-A177-3AD203B41FA5}">
                      <a16:colId xmlns:a16="http://schemas.microsoft.com/office/drawing/2014/main" xmlns="" val="3716617043"/>
                    </a:ext>
                  </a:extLst>
                </a:gridCol>
                <a:gridCol w="4992555">
                  <a:extLst>
                    <a:ext uri="{9D8B030D-6E8A-4147-A177-3AD203B41FA5}">
                      <a16:colId xmlns:a16="http://schemas.microsoft.com/office/drawing/2014/main" xmlns="" val="3578140059"/>
                    </a:ext>
                  </a:extLst>
                </a:gridCol>
              </a:tblGrid>
              <a:tr h="1056640">
                <a:tc>
                  <a:txBody>
                    <a:bodyPr/>
                    <a:lstStyle/>
                    <a:p>
                      <a:pPr algn="ctr"/>
                      <a:r>
                        <a:rPr lang="pl-PL" sz="2700" dirty="0"/>
                        <a:t>Zlewnia 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dirty="0"/>
                        <a:t>Liczba zadań / priorytet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dirty="0"/>
                        <a:t>Łączna kwota netto [PLN]</a:t>
                      </a:r>
                    </a:p>
                  </a:txBody>
                  <a:tcPr marL="243840" marR="243840" marT="121920" marB="121920"/>
                </a:tc>
                <a:extLst>
                  <a:ext uri="{0D108BD9-81ED-4DB2-BD59-A6C34878D82A}">
                    <a16:rowId xmlns:a16="http://schemas.microsoft.com/office/drawing/2014/main" xmlns="" val="2562826555"/>
                  </a:ext>
                </a:extLst>
              </a:tr>
              <a:tr h="972360">
                <a:tc>
                  <a:txBody>
                    <a:bodyPr/>
                    <a:lstStyle/>
                    <a:p>
                      <a:r>
                        <a:rPr lang="pl-PL" sz="2700" dirty="0">
                          <a:solidFill>
                            <a:srgbClr val="080808"/>
                          </a:solidFill>
                        </a:rPr>
                        <a:t>Wisły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dirty="0">
                          <a:solidFill>
                            <a:srgbClr val="080808"/>
                          </a:solidFill>
                        </a:rPr>
                        <a:t>7/ wysoki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sz="2400" b="0" i="0" dirty="0">
                          <a:solidFill>
                            <a:srgbClr val="080808"/>
                          </a:solidFill>
                          <a:effectLst/>
                          <a:latin typeface="+mn-lt"/>
                        </a:rPr>
                        <a:t>13 479 278,00</a:t>
                      </a:r>
                      <a:endParaRPr lang="pl-PL" sz="4800" dirty="0">
                        <a:solidFill>
                          <a:srgbClr val="080808"/>
                        </a:solidFill>
                        <a:effectLst/>
                        <a:latin typeface="+mn-lt"/>
                      </a:endParaRPr>
                    </a:p>
                  </a:txBody>
                  <a:tcPr marL="243840" marR="243840" marT="121920" marB="121920" anchor="ctr"/>
                </a:tc>
                <a:extLst>
                  <a:ext uri="{0D108BD9-81ED-4DB2-BD59-A6C34878D82A}">
                    <a16:rowId xmlns:a16="http://schemas.microsoft.com/office/drawing/2014/main" xmlns="" val="3154956835"/>
                  </a:ext>
                </a:extLst>
              </a:tr>
              <a:tr h="972360">
                <a:tc>
                  <a:txBody>
                    <a:bodyPr/>
                    <a:lstStyle/>
                    <a:p>
                      <a:r>
                        <a:rPr lang="pl-PL" sz="2700" dirty="0">
                          <a:solidFill>
                            <a:srgbClr val="080808"/>
                          </a:solidFill>
                        </a:rPr>
                        <a:t>Rowu Hermana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dirty="0">
                          <a:solidFill>
                            <a:srgbClr val="080808"/>
                          </a:solidFill>
                        </a:rPr>
                        <a:t>2 / wysoki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sz="2400" b="0" i="0" dirty="0">
                          <a:solidFill>
                            <a:srgbClr val="080808"/>
                          </a:solidFill>
                          <a:effectLst/>
                          <a:latin typeface="+mn-lt"/>
                        </a:rPr>
                        <a:t>5 809 860,00</a:t>
                      </a:r>
                      <a:endParaRPr lang="pl-PL" sz="4800" dirty="0">
                        <a:solidFill>
                          <a:srgbClr val="080808"/>
                        </a:solidFill>
                        <a:effectLst/>
                        <a:latin typeface="+mn-lt"/>
                      </a:endParaRPr>
                    </a:p>
                  </a:txBody>
                  <a:tcPr marL="243840" marR="243840" marT="121920" marB="121920" anchor="ctr"/>
                </a:tc>
                <a:extLst>
                  <a:ext uri="{0D108BD9-81ED-4DB2-BD59-A6C34878D82A}">
                    <a16:rowId xmlns:a16="http://schemas.microsoft.com/office/drawing/2014/main" xmlns="" val="3143235606"/>
                  </a:ext>
                </a:extLst>
              </a:tr>
              <a:tr h="972360">
                <a:tc>
                  <a:txBody>
                    <a:bodyPr/>
                    <a:lstStyle/>
                    <a:p>
                      <a:r>
                        <a:rPr lang="pl-PL" sz="2700" dirty="0">
                          <a:solidFill>
                            <a:srgbClr val="080808"/>
                          </a:solidFill>
                        </a:rPr>
                        <a:t>Wisły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dirty="0">
                          <a:solidFill>
                            <a:srgbClr val="080808"/>
                          </a:solidFill>
                        </a:rPr>
                        <a:t>17 / średni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sz="2700" dirty="0">
                          <a:solidFill>
                            <a:srgbClr val="080808"/>
                          </a:solidFill>
                          <a:latin typeface="+mn-lt"/>
                        </a:rPr>
                        <a:t>32 798 780,00</a:t>
                      </a:r>
                    </a:p>
                  </a:txBody>
                  <a:tcPr marL="243840" marR="243840" marT="121920" marB="121920"/>
                </a:tc>
                <a:extLst>
                  <a:ext uri="{0D108BD9-81ED-4DB2-BD59-A6C34878D82A}">
                    <a16:rowId xmlns:a16="http://schemas.microsoft.com/office/drawing/2014/main" xmlns="" val="2043614074"/>
                  </a:ext>
                </a:extLst>
              </a:tr>
              <a:tr h="1056640">
                <a:tc>
                  <a:txBody>
                    <a:bodyPr/>
                    <a:lstStyle/>
                    <a:p>
                      <a:r>
                        <a:rPr lang="pl-PL" sz="2700" dirty="0">
                          <a:solidFill>
                            <a:srgbClr val="080808"/>
                          </a:solidFill>
                        </a:rPr>
                        <a:t>Rowu Cegielnianego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dirty="0">
                          <a:solidFill>
                            <a:srgbClr val="080808"/>
                          </a:solidFill>
                        </a:rPr>
                        <a:t>1 / średni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sz="2700" dirty="0">
                          <a:solidFill>
                            <a:srgbClr val="080808"/>
                          </a:solidFill>
                          <a:latin typeface="+mn-lt"/>
                        </a:rPr>
                        <a:t>132 300,00</a:t>
                      </a:r>
                    </a:p>
                  </a:txBody>
                  <a:tcPr marL="243840" marR="243840" marT="121920" marB="121920"/>
                </a:tc>
                <a:extLst>
                  <a:ext uri="{0D108BD9-81ED-4DB2-BD59-A6C34878D82A}">
                    <a16:rowId xmlns:a16="http://schemas.microsoft.com/office/drawing/2014/main" xmlns="" val="1309289927"/>
                  </a:ext>
                </a:extLst>
              </a:tr>
              <a:tr h="972360">
                <a:tc>
                  <a:txBody>
                    <a:bodyPr/>
                    <a:lstStyle/>
                    <a:p>
                      <a:r>
                        <a:rPr lang="pl-PL" sz="2700" dirty="0" err="1">
                          <a:solidFill>
                            <a:srgbClr val="080808"/>
                          </a:solidFill>
                        </a:rPr>
                        <a:t>Trynki</a:t>
                      </a:r>
                      <a:endParaRPr lang="pl-PL" sz="2700" dirty="0">
                        <a:solidFill>
                          <a:srgbClr val="080808"/>
                        </a:solidFill>
                      </a:endParaRP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dirty="0">
                          <a:solidFill>
                            <a:srgbClr val="080808"/>
                          </a:solidFill>
                        </a:rPr>
                        <a:t>3 / średni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sz="2400" b="0" i="0" dirty="0">
                          <a:solidFill>
                            <a:srgbClr val="080808"/>
                          </a:solidFill>
                          <a:effectLst/>
                          <a:latin typeface="+mn-lt"/>
                        </a:rPr>
                        <a:t>6 813 800,00</a:t>
                      </a:r>
                      <a:endParaRPr lang="pl-PL" sz="4800" dirty="0">
                        <a:solidFill>
                          <a:srgbClr val="080808"/>
                        </a:solidFill>
                        <a:effectLst/>
                        <a:latin typeface="+mn-lt"/>
                      </a:endParaRPr>
                    </a:p>
                  </a:txBody>
                  <a:tcPr marL="243840" marR="243840" marT="121920" marB="121920" anchor="ctr"/>
                </a:tc>
                <a:extLst>
                  <a:ext uri="{0D108BD9-81ED-4DB2-BD59-A6C34878D82A}">
                    <a16:rowId xmlns:a16="http://schemas.microsoft.com/office/drawing/2014/main" xmlns="" val="3502183442"/>
                  </a:ext>
                </a:extLst>
              </a:tr>
              <a:tr h="972360">
                <a:tc>
                  <a:txBody>
                    <a:bodyPr/>
                    <a:lstStyle/>
                    <a:p>
                      <a:r>
                        <a:rPr lang="pl-PL" sz="2700" dirty="0">
                          <a:solidFill>
                            <a:srgbClr val="080808"/>
                          </a:solidFill>
                        </a:rPr>
                        <a:t>Rowu Hermana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dirty="0">
                          <a:solidFill>
                            <a:srgbClr val="080808"/>
                          </a:solidFill>
                        </a:rPr>
                        <a:t>17/ średni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sz="2400" b="0" i="0" dirty="0">
                          <a:solidFill>
                            <a:srgbClr val="080808"/>
                          </a:solidFill>
                          <a:effectLst/>
                          <a:latin typeface="+mn-lt"/>
                        </a:rPr>
                        <a:t>27 689 760,00</a:t>
                      </a:r>
                      <a:endParaRPr lang="pl-PL" sz="4800" dirty="0">
                        <a:solidFill>
                          <a:srgbClr val="080808"/>
                        </a:solidFill>
                        <a:effectLst/>
                        <a:latin typeface="+mn-lt"/>
                      </a:endParaRPr>
                    </a:p>
                  </a:txBody>
                  <a:tcPr marL="243840" marR="243840" marT="121920" marB="121920" anchor="ctr"/>
                </a:tc>
                <a:extLst>
                  <a:ext uri="{0D108BD9-81ED-4DB2-BD59-A6C34878D82A}">
                    <a16:rowId xmlns:a16="http://schemas.microsoft.com/office/drawing/2014/main" xmlns="" val="2322010782"/>
                  </a:ext>
                </a:extLst>
              </a:tr>
              <a:tr h="972360">
                <a:tc>
                  <a:txBody>
                    <a:bodyPr/>
                    <a:lstStyle/>
                    <a:p>
                      <a:r>
                        <a:rPr lang="pl-PL" sz="2700" dirty="0">
                          <a:solidFill>
                            <a:srgbClr val="080808"/>
                          </a:solidFill>
                        </a:rPr>
                        <a:t>Maruszy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dirty="0">
                          <a:solidFill>
                            <a:srgbClr val="080808"/>
                          </a:solidFill>
                        </a:rPr>
                        <a:t>15 / średni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sz="2400" b="0" i="0" dirty="0">
                          <a:solidFill>
                            <a:srgbClr val="080808"/>
                          </a:solidFill>
                          <a:effectLst/>
                          <a:latin typeface="+mn-lt"/>
                        </a:rPr>
                        <a:t>37 559 560,00 </a:t>
                      </a:r>
                      <a:endParaRPr lang="pl-PL" sz="4800" dirty="0">
                        <a:solidFill>
                          <a:srgbClr val="080808"/>
                        </a:solidFill>
                        <a:effectLst/>
                        <a:latin typeface="+mn-lt"/>
                      </a:endParaRPr>
                    </a:p>
                  </a:txBody>
                  <a:tcPr marL="243840" marR="243840" marT="121920" marB="121920" anchor="ctr"/>
                </a:tc>
                <a:extLst>
                  <a:ext uri="{0D108BD9-81ED-4DB2-BD59-A6C34878D82A}">
                    <a16:rowId xmlns:a16="http://schemas.microsoft.com/office/drawing/2014/main" xmlns="" val="2035567427"/>
                  </a:ext>
                </a:extLst>
              </a:tr>
              <a:tr h="972360">
                <a:tc>
                  <a:txBody>
                    <a:bodyPr/>
                    <a:lstStyle/>
                    <a:p>
                      <a:endParaRPr lang="pl-PL" sz="2700" dirty="0">
                        <a:solidFill>
                          <a:srgbClr val="080808"/>
                        </a:solidFill>
                      </a:endParaRPr>
                    </a:p>
                  </a:txBody>
                  <a:tcPr marL="243840" marR="243840" marT="121920" marB="121920"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spcBef>
                          <a:spcPts val="0"/>
                        </a:spcBef>
                      </a:pPr>
                      <a:r>
                        <a:rPr lang="pl-PL" sz="3200" kern="1200" dirty="0">
                          <a:solidFill>
                            <a:srgbClr val="080808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Suma</a:t>
                      </a:r>
                    </a:p>
                  </a:txBody>
                  <a:tcPr marL="243840" marR="243840" marT="121920" marB="12192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0"/>
                        </a:spcBef>
                      </a:pPr>
                      <a:r>
                        <a:rPr lang="pl-PL" sz="3200" dirty="0">
                          <a:solidFill>
                            <a:srgbClr val="080808"/>
                          </a:solidFill>
                          <a:effectLst/>
                        </a:rPr>
                        <a:t>124 283 338,00 </a:t>
                      </a:r>
                    </a:p>
                  </a:txBody>
                  <a:tcPr marL="243840" marR="243840" marT="121920" marB="12192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38963468"/>
                  </a:ext>
                </a:extLst>
              </a:tr>
            </a:tbl>
          </a:graphicData>
        </a:graphic>
      </p:graphicFrame>
      <p:pic>
        <p:nvPicPr>
          <p:cNvPr id="10" name="Obraz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50" y="-14927"/>
            <a:ext cx="24455883" cy="2587925"/>
          </a:xfrm>
          <a:prstGeom prst="rect">
            <a:avLst/>
          </a:prstGeom>
        </p:spPr>
      </p:pic>
      <p:sp>
        <p:nvSpPr>
          <p:cNvPr id="3" name="Symbol zastępczy numeru slajdu 2"/>
          <p:cNvSpPr>
            <a:spLocks noGrp="1"/>
          </p:cNvSpPr>
          <p:nvPr>
            <p:ph type="sldNum" sz="quarter" idx="2"/>
          </p:nvPr>
        </p:nvSpPr>
        <p:spPr>
          <a:xfrm>
            <a:off x="11684013" y="12922120"/>
            <a:ext cx="1003480" cy="533479"/>
          </a:xfrm>
        </p:spPr>
        <p:txBody>
          <a:bodyPr/>
          <a:lstStyle/>
          <a:p>
            <a:fld id="{86CB4B4D-7CA3-9044-876B-883B54F8677D}" type="slidenum">
              <a:rPr lang="pl-PL" sz="2800" b="1" smtClean="0">
                <a:latin typeface="Arial" panose="020B0604020202020204" pitchFamily="34" charset="0"/>
                <a:cs typeface="Arial" panose="020B0604020202020204" pitchFamily="34" charset="0"/>
              </a:rPr>
              <a:t>12</a:t>
            </a:fld>
            <a:r>
              <a:rPr lang="pl-P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/16</a:t>
            </a:r>
            <a:endParaRPr lang="pl-P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765079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obrazek" descr="obra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0223" y="-1"/>
            <a:ext cx="5132018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obrazek" descr="obraze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0507" y="10312898"/>
            <a:ext cx="3413545" cy="3443467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60990" y="1702044"/>
            <a:ext cx="621780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68624" y="1934170"/>
            <a:ext cx="62670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6" name="原创设计师QQ598969553      _8">
            <a:extLst>
              <a:ext uri="{FF2B5EF4-FFF2-40B4-BE49-F238E27FC236}">
                <a16:creationId xmlns:a16="http://schemas.microsoft.com/office/drawing/2014/main" xmlns="" id="{AADEA8C4-A3BD-40EA-8236-A267CB8EDEFA}"/>
              </a:ext>
            </a:extLst>
          </p:cNvPr>
          <p:cNvSpPr txBox="1">
            <a:spLocks/>
          </p:cNvSpPr>
          <p:nvPr/>
        </p:nvSpPr>
        <p:spPr>
          <a:xfrm>
            <a:off x="101485" y="3264869"/>
            <a:ext cx="18232885" cy="664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zh-CN" sz="3600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  <a:t>Najczęstsze problemy Beneficjentów na </a:t>
            </a:r>
            <a:r>
              <a:rPr lang="pl-PL" altLang="zh-CN" sz="3600" dirty="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  <a:t>etapie składania wniosku</a:t>
            </a:r>
            <a:endParaRPr lang="en-US" altLang="ko-KR" sz="3600" dirty="0">
              <a:solidFill>
                <a:prstClr val="black">
                  <a:lumMod val="85000"/>
                  <a:lumOff val="15000"/>
                </a:prstClr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127685" y="3802080"/>
            <a:ext cx="19146336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0">
              <a:lnSpc>
                <a:spcPct val="120000"/>
              </a:lnSpc>
              <a:buSzPts val="1400"/>
            </a:pPr>
            <a:endParaRPr lang="pl-PL" sz="2600" dirty="0">
              <a:solidFill>
                <a:srgbClr val="080808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514350" lvl="0" indent="-51435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Trudności w odpowiednim przygotowaniu projektu wynikające z braku </a:t>
            </a:r>
            <a:r>
              <a:rPr lang="pl-PL" sz="2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doświadczenia w pisaniu </a:t>
            </a:r>
            <a:r>
              <a:rPr lang="pl-PL" sz="2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wniosków, a także nieznajomości </a:t>
            </a:r>
            <a:r>
              <a:rPr lang="pl-PL" sz="2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dokumentów, założeń programowych, </a:t>
            </a:r>
            <a:r>
              <a:rPr lang="pl-PL" sz="2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wytycznych.</a:t>
            </a:r>
            <a:endParaRPr lang="pl-PL" sz="2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514350" lvl="0" indent="-51435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Problemy w sformułowaniu celów projektu, uzasadnieniu potrzeby realizacji projektu, opisie grup docelowych i ich potrzeb, budżetu czy </a:t>
            </a:r>
            <a:r>
              <a:rPr lang="pl-PL" sz="2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rezultatów.</a:t>
            </a:r>
            <a:endParaRPr lang="pl-PL" sz="2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514350" lvl="0" indent="-51435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Trudności w pozyskaniu stosownych decyzji i uzgodnień ze względu na wydłużającą się procedurę administracyjną.</a:t>
            </a:r>
          </a:p>
          <a:p>
            <a:pPr marL="514350" lvl="0" indent="-51435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endParaRPr lang="pl-PL" sz="2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00B06C57-6DC3-120F-3084-9F6CBCA929C5}"/>
              </a:ext>
            </a:extLst>
          </p:cNvPr>
          <p:cNvSpPr txBox="1"/>
          <p:nvPr/>
        </p:nvSpPr>
        <p:spPr>
          <a:xfrm>
            <a:off x="101483" y="8131675"/>
            <a:ext cx="18512007" cy="44135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514350" lvl="0" indent="-51435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Posiadanie odpowiedniej kadry technicznej jak i administracyjnej – z doświadczeniem </a:t>
            </a:r>
            <a:r>
              <a:rPr lang="pl-PL" sz="2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 </a:t>
            </a:r>
            <a:r>
              <a:rPr lang="pl-PL" sz="2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pisaniu wniosków </a:t>
            </a:r>
            <a:r>
              <a:rPr lang="pl-PL" sz="2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 realizacji </a:t>
            </a:r>
            <a:r>
              <a:rPr lang="pl-PL" sz="2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projektów z dofinansowaniem unijnym. </a:t>
            </a:r>
          </a:p>
          <a:p>
            <a:pPr marL="514350" lvl="0" indent="-51435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Nawiązanie </a:t>
            </a:r>
            <a:r>
              <a:rPr lang="pl-PL" sz="2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współpracy z odpowiednim konsultantem z doświadczeniem – popartym sukcesami w pozyskaniu dofinansowania na </a:t>
            </a:r>
            <a:r>
              <a:rPr lang="pl-PL" sz="2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składane projekty.</a:t>
            </a:r>
            <a:endParaRPr lang="pl-PL" sz="2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514350" lvl="0" indent="-51435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Konieczność myślenia projektowego od początku formułowania programu inwestycyjnego – przygotowanego pod konkretny program, określenie co chcemy </a:t>
            </a:r>
            <a:r>
              <a:rPr lang="pl-PL" sz="2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zrobić, </a:t>
            </a:r>
            <a:r>
              <a:rPr lang="pl-PL" sz="2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jaki jest nasz cel, jakie efekty zamierzamy osiągnąć. </a:t>
            </a:r>
            <a:r>
              <a:rPr lang="pl-PL" sz="2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Zachowanie spójności z dokumentami programowymi i wpisywanie się realizowanych zadań w </a:t>
            </a:r>
            <a:r>
              <a:rPr lang="pl-PL" sz="2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koncepcję programu, </a:t>
            </a:r>
            <a:r>
              <a:rPr lang="pl-PL" sz="2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co umożliwi osiągnięcie wymaganych kryteriów punktowych.</a:t>
            </a:r>
            <a:endParaRPr lang="pl-PL" sz="2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514350" lvl="0" indent="-51435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Odpowiednio wczesne wszczęcie procedury administracyjnej, kontakt z instytucjami, bieżący kontakt z </a:t>
            </a:r>
            <a:r>
              <a:rPr lang="pl-PL" sz="2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jst</a:t>
            </a:r>
            <a:r>
              <a:rPr lang="pl-PL" sz="2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 </a:t>
            </a: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50" y="-14927"/>
            <a:ext cx="24455883" cy="2587925"/>
          </a:xfrm>
          <a:prstGeom prst="rect">
            <a:avLst/>
          </a:prstGeom>
        </p:spPr>
      </p:pic>
      <p:sp>
        <p:nvSpPr>
          <p:cNvPr id="10" name="原创设计师QQ598969553      _8">
            <a:extLst>
              <a:ext uri="{FF2B5EF4-FFF2-40B4-BE49-F238E27FC236}">
                <a16:creationId xmlns:a16="http://schemas.microsoft.com/office/drawing/2014/main" xmlns="" id="{AADEA8C4-A3BD-40EA-8236-A267CB8EDEFA}"/>
              </a:ext>
            </a:extLst>
          </p:cNvPr>
          <p:cNvSpPr txBox="1">
            <a:spLocks/>
          </p:cNvSpPr>
          <p:nvPr/>
        </p:nvSpPr>
        <p:spPr>
          <a:xfrm>
            <a:off x="101483" y="7309454"/>
            <a:ext cx="18232885" cy="664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zh-CN" sz="3600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  <a:t>Dobre praktyki</a:t>
            </a:r>
            <a:endParaRPr lang="en-US" altLang="ko-KR" sz="3600" dirty="0">
              <a:solidFill>
                <a:prstClr val="black">
                  <a:lumMod val="85000"/>
                  <a:lumOff val="15000"/>
                </a:prstClr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2"/>
          </p:nvPr>
        </p:nvSpPr>
        <p:spPr>
          <a:xfrm>
            <a:off x="11684013" y="12922120"/>
            <a:ext cx="1003480" cy="533479"/>
          </a:xfrm>
        </p:spPr>
        <p:txBody>
          <a:bodyPr/>
          <a:lstStyle/>
          <a:p>
            <a:fld id="{86CB4B4D-7CA3-9044-876B-883B54F8677D}" type="slidenum">
              <a:rPr lang="pl-PL" sz="2800" b="1" smtClean="0">
                <a:latin typeface="Arial" panose="020B0604020202020204" pitchFamily="34" charset="0"/>
                <a:cs typeface="Arial" panose="020B0604020202020204" pitchFamily="34" charset="0"/>
              </a:rPr>
              <a:t>13</a:t>
            </a:fld>
            <a:r>
              <a:rPr lang="pl-P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/16</a:t>
            </a:r>
            <a:endParaRPr lang="pl-P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021056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obrazek" descr="obra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0223" y="-1"/>
            <a:ext cx="5132018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obrazek" descr="obraze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0507" y="10312898"/>
            <a:ext cx="3413545" cy="3443467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60990" y="1702044"/>
            <a:ext cx="621780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68624" y="1934170"/>
            <a:ext cx="62670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6" name="原创设计师QQ598969553      _8">
            <a:extLst>
              <a:ext uri="{FF2B5EF4-FFF2-40B4-BE49-F238E27FC236}">
                <a16:creationId xmlns:a16="http://schemas.microsoft.com/office/drawing/2014/main" xmlns="" id="{AADEA8C4-A3BD-40EA-8236-A267CB8EDEFA}"/>
              </a:ext>
            </a:extLst>
          </p:cNvPr>
          <p:cNvSpPr txBox="1">
            <a:spLocks/>
          </p:cNvSpPr>
          <p:nvPr/>
        </p:nvSpPr>
        <p:spPr>
          <a:xfrm>
            <a:off x="192446" y="4813502"/>
            <a:ext cx="11801092" cy="664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zh-CN" sz="3600" dirty="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  <a:t>Planowane </a:t>
            </a:r>
            <a:r>
              <a:rPr lang="pl-PL" altLang="zh-CN" sz="3600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  <a:t>działania Beneficjenta</a:t>
            </a:r>
            <a:endParaRPr lang="en-US" altLang="ko-KR" sz="3600" dirty="0">
              <a:solidFill>
                <a:prstClr val="black">
                  <a:lumMod val="85000"/>
                  <a:lumOff val="15000"/>
                </a:prstClr>
              </a:solidFill>
              <a:ea typeface="微软雅黑" panose="020B0503020204020204" pitchFamily="34" charset="-122"/>
            </a:endParaRP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50" y="-14927"/>
            <a:ext cx="24455883" cy="2587925"/>
          </a:xfrm>
          <a:prstGeom prst="rect">
            <a:avLst/>
          </a:prstGeom>
        </p:spPr>
      </p:pic>
      <p:sp>
        <p:nvSpPr>
          <p:cNvPr id="10" name="Prostokąt 9"/>
          <p:cNvSpPr/>
          <p:nvPr/>
        </p:nvSpPr>
        <p:spPr>
          <a:xfrm>
            <a:off x="192446" y="5840351"/>
            <a:ext cx="19146336" cy="285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0">
              <a:lnSpc>
                <a:spcPct val="120000"/>
              </a:lnSpc>
              <a:buSzPts val="1400"/>
            </a:pPr>
            <a:endParaRPr lang="pl-PL" sz="2600" dirty="0">
              <a:solidFill>
                <a:srgbClr val="080808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514350" lvl="0" indent="-514350" algn="l" defTabSz="0">
              <a:lnSpc>
                <a:spcPct val="15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Skuteczna realizacja projektu we współpracy z NFOŚiGW.</a:t>
            </a:r>
            <a:endParaRPr lang="pl-PL" sz="2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514350" lvl="0" indent="-514350" algn="l" defTabSz="0">
              <a:lnSpc>
                <a:spcPct val="15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Wytypowanie następnych zadań do wykonania w ramach przyjętej strategii.</a:t>
            </a:r>
            <a:endParaRPr lang="pl-PL" sz="2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514350" lvl="0" indent="-514350" algn="l" defTabSz="0">
              <a:lnSpc>
                <a:spcPct val="15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Aplikacja o kolejne środki unijne na realizację przyjętego programu inwestycyjnego.</a:t>
            </a:r>
            <a:endParaRPr lang="pl-PL" sz="2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514350" lvl="0" indent="-51435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endParaRPr lang="pl-PL" sz="2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2"/>
          </p:nvPr>
        </p:nvSpPr>
        <p:spPr>
          <a:xfrm>
            <a:off x="11684013" y="12922120"/>
            <a:ext cx="1003480" cy="533479"/>
          </a:xfrm>
        </p:spPr>
        <p:txBody>
          <a:bodyPr/>
          <a:lstStyle/>
          <a:p>
            <a:fld id="{86CB4B4D-7CA3-9044-876B-883B54F8677D}" type="slidenum">
              <a:rPr lang="pl-PL" sz="2800" b="1" smtClean="0">
                <a:latin typeface="Arial" panose="020B0604020202020204" pitchFamily="34" charset="0"/>
                <a:cs typeface="Arial" panose="020B0604020202020204" pitchFamily="34" charset="0"/>
              </a:rPr>
              <a:t>14</a:t>
            </a:fld>
            <a:r>
              <a:rPr lang="pl-P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/16</a:t>
            </a:r>
            <a:endParaRPr lang="pl-P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4949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obrazek" descr="obra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0223" y="-1"/>
            <a:ext cx="5132018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obrazek" descr="obraze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0507" y="10312898"/>
            <a:ext cx="3413545" cy="3443467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60990" y="1702044"/>
            <a:ext cx="621780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68624" y="1934170"/>
            <a:ext cx="62670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50" y="-14927"/>
            <a:ext cx="24455883" cy="2587925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87" y="2572998"/>
            <a:ext cx="15334519" cy="10905766"/>
          </a:xfrm>
          <a:prstGeom prst="rect">
            <a:avLst/>
          </a:prstGeom>
        </p:spPr>
      </p:pic>
      <p:sp>
        <p:nvSpPr>
          <p:cNvPr id="3" name="Symbol zastępczy numeru slajdu 2"/>
          <p:cNvSpPr>
            <a:spLocks noGrp="1"/>
          </p:cNvSpPr>
          <p:nvPr>
            <p:ph type="sldNum" sz="quarter" idx="2"/>
          </p:nvPr>
        </p:nvSpPr>
        <p:spPr>
          <a:xfrm>
            <a:off x="11696252" y="13212024"/>
            <a:ext cx="1003480" cy="533479"/>
          </a:xfrm>
        </p:spPr>
        <p:txBody>
          <a:bodyPr/>
          <a:lstStyle/>
          <a:p>
            <a:fld id="{86CB4B4D-7CA3-9044-876B-883B54F8677D}" type="slidenum">
              <a:rPr lang="pl-PL" sz="2800" b="1" smtClean="0">
                <a:latin typeface="Arial" panose="020B0604020202020204" pitchFamily="34" charset="0"/>
                <a:cs typeface="Arial" panose="020B0604020202020204" pitchFamily="34" charset="0"/>
              </a:rPr>
              <a:t>15</a:t>
            </a:fld>
            <a:r>
              <a:rPr lang="pl-P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/16</a:t>
            </a:r>
            <a:endParaRPr lang="pl-P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310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obrazek" descr="obra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0223" y="-1"/>
            <a:ext cx="5132018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obrazek" descr="obraze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0507" y="10312898"/>
            <a:ext cx="3413545" cy="3443467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60990" y="1702044"/>
            <a:ext cx="621780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68624" y="1934170"/>
            <a:ext cx="62670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50" y="-14927"/>
            <a:ext cx="24455883" cy="2587925"/>
          </a:xfrm>
          <a:prstGeom prst="rect">
            <a:avLst/>
          </a:prstGeom>
        </p:spPr>
      </p:pic>
      <p:sp>
        <p:nvSpPr>
          <p:cNvPr id="3" name="Symbol zastępczy numeru slajdu 2"/>
          <p:cNvSpPr>
            <a:spLocks noGrp="1"/>
          </p:cNvSpPr>
          <p:nvPr>
            <p:ph type="sldNum" sz="quarter" idx="2"/>
          </p:nvPr>
        </p:nvSpPr>
        <p:spPr>
          <a:xfrm>
            <a:off x="11696252" y="13212024"/>
            <a:ext cx="1003480" cy="533479"/>
          </a:xfrm>
        </p:spPr>
        <p:txBody>
          <a:bodyPr/>
          <a:lstStyle/>
          <a:p>
            <a:fld id="{86CB4B4D-7CA3-9044-876B-883B54F8677D}" type="slidenum">
              <a:rPr lang="pl-PL" sz="2800" b="1" smtClean="0">
                <a:latin typeface="Arial" panose="020B0604020202020204" pitchFamily="34" charset="0"/>
                <a:cs typeface="Arial" panose="020B0604020202020204" pitchFamily="34" charset="0"/>
              </a:rPr>
              <a:t>16</a:t>
            </a:fld>
            <a:r>
              <a:rPr lang="pl-P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/16</a:t>
            </a:r>
            <a:endParaRPr lang="pl-P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463" y="2439628"/>
            <a:ext cx="15334519" cy="1090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1221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rostokąt"/>
          <p:cNvSpPr/>
          <p:nvPr/>
        </p:nvSpPr>
        <p:spPr>
          <a:xfrm>
            <a:off x="-16370" y="95280"/>
            <a:ext cx="24400370" cy="13701074"/>
          </a:xfrm>
          <a:prstGeom prst="rect">
            <a:avLst/>
          </a:prstGeom>
          <a:solidFill>
            <a:srgbClr val="4B5C9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96" name="obrazek" descr="obra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1237" y="4537417"/>
            <a:ext cx="7874707" cy="2408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obrazek" descr="obraze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3434" y="-1"/>
            <a:ext cx="6717132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obrazek" descr="obra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0223" y="-1"/>
            <a:ext cx="5132018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obrazek" descr="obraze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0507" y="10312898"/>
            <a:ext cx="3413545" cy="344346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390C93D2-5D45-C348-5C34-B8C758C5118F}"/>
              </a:ext>
            </a:extLst>
          </p:cNvPr>
          <p:cNvSpPr txBox="1"/>
          <p:nvPr/>
        </p:nvSpPr>
        <p:spPr>
          <a:xfrm>
            <a:off x="2357938" y="6043246"/>
            <a:ext cx="1364139" cy="5290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60990" y="1702044"/>
            <a:ext cx="621780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68624" y="1934170"/>
            <a:ext cx="62670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6" name="原创设计师QQ598969553      _8">
            <a:extLst>
              <a:ext uri="{FF2B5EF4-FFF2-40B4-BE49-F238E27FC236}">
                <a16:creationId xmlns:a16="http://schemas.microsoft.com/office/drawing/2014/main" xmlns="" id="{AADEA8C4-A3BD-40EA-8236-A267CB8EDEFA}"/>
              </a:ext>
            </a:extLst>
          </p:cNvPr>
          <p:cNvSpPr txBox="1">
            <a:spLocks/>
          </p:cNvSpPr>
          <p:nvPr/>
        </p:nvSpPr>
        <p:spPr>
          <a:xfrm>
            <a:off x="54352" y="2973159"/>
            <a:ext cx="11801092" cy="664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zh-CN" sz="3600" dirty="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  <a:t>Podstawowe informacje o projekcie</a:t>
            </a:r>
            <a:endParaRPr lang="en-US" altLang="ko-KR" sz="3600" dirty="0">
              <a:solidFill>
                <a:prstClr val="black">
                  <a:lumMod val="85000"/>
                  <a:lumOff val="15000"/>
                </a:prstClr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153887" y="4017846"/>
            <a:ext cx="19146336" cy="2363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0">
              <a:lnSpc>
                <a:spcPct val="120000"/>
              </a:lnSpc>
              <a:buSzPts val="1400"/>
            </a:pPr>
            <a:endParaRPr lang="pl-PL" sz="300" b="1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q"/>
            </a:pPr>
            <a:r>
              <a:rPr lang="pl-PL" sz="2800" b="1" dirty="0">
                <a:solidFill>
                  <a:srgbClr val="080808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Nazwa Projektu</a:t>
            </a:r>
            <a:r>
              <a:rPr lang="pl-PL" sz="2800" dirty="0">
                <a:solidFill>
                  <a:srgbClr val="080808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: „Dostosowanie systemu kanalizacji deszczowej miasta Grudziądza do zmian klimatu – Etap I”.</a:t>
            </a:r>
          </a:p>
          <a:p>
            <a:pPr algn="l" defTabSz="0">
              <a:lnSpc>
                <a:spcPct val="120000"/>
              </a:lnSpc>
              <a:buSzPts val="1400"/>
            </a:pPr>
            <a:endParaRPr lang="pl-PL" sz="1200" dirty="0">
              <a:solidFill>
                <a:srgbClr val="080808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lvl="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q"/>
            </a:pPr>
            <a:r>
              <a:rPr lang="pl-PL" sz="28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Konkurs:</a:t>
            </a:r>
          </a:p>
          <a:p>
            <a:pPr marL="514350" lvl="0" indent="-51435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rgbClr val="080808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„Adaptacja terenów zurbanizowanych do zmian klimatu”, typ projektu: „Wsparcie zrównoważonych systemów gospodarowania wodami opadowymi z udziałem zieleni/zielono-niebieskiej infrastruktury/rozwiązań opartych na przyrodzie”;</a:t>
            </a:r>
          </a:p>
        </p:txBody>
      </p:sp>
      <p:sp>
        <p:nvSpPr>
          <p:cNvPr id="3" name="Prostokąt 2"/>
          <p:cNvSpPr/>
          <p:nvPr/>
        </p:nvSpPr>
        <p:spPr>
          <a:xfrm>
            <a:off x="153887" y="6433368"/>
            <a:ext cx="18797212" cy="1525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q"/>
            </a:pPr>
            <a:r>
              <a:rPr lang="pl-PL" sz="28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Koszty projektu: </a:t>
            </a:r>
          </a:p>
          <a:p>
            <a:pPr marL="457200" lvl="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Szacowane koszty I etapu to: 23,33 mln zł brutto, 18,97 netto mln zł; </a:t>
            </a:r>
          </a:p>
          <a:p>
            <a:pPr marL="457200" lvl="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Dofinansowanie: 77% kosztów netto – czyli 14,61 mln zł.</a:t>
            </a:r>
          </a:p>
        </p:txBody>
      </p:sp>
      <p:sp>
        <p:nvSpPr>
          <p:cNvPr id="13" name="Prostokąt 12"/>
          <p:cNvSpPr/>
          <p:nvPr/>
        </p:nvSpPr>
        <p:spPr>
          <a:xfrm>
            <a:off x="54352" y="8152469"/>
            <a:ext cx="19077709" cy="4450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q"/>
            </a:pPr>
            <a:r>
              <a:rPr lang="pl-PL" sz="28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Zakres rzeczowy – najważniejsze elementy:</a:t>
            </a:r>
          </a:p>
          <a:p>
            <a:pPr marL="457200" lvl="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Projekt obejmuje budowę trzech zbiorników retencyjnych infiltracyjnych wód opadowych o łącznej pojemności </a:t>
            </a:r>
            <a:r>
              <a:rPr lang="pl-PL" sz="2600" dirty="0">
                <a:solidFill>
                  <a:srgbClr val="0808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ok. 7,8 </a:t>
            </a:r>
            <a:r>
              <a:rPr lang="pl-PL" sz="2600" dirty="0" smtClean="0">
                <a:solidFill>
                  <a:srgbClr val="0808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tys.m</a:t>
            </a:r>
            <a:r>
              <a:rPr lang="pl-PL" sz="2600" baseline="30000" dirty="0" smtClean="0">
                <a:solidFill>
                  <a:srgbClr val="0808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pl-PL" sz="2600" dirty="0">
                <a:solidFill>
                  <a:srgbClr val="08080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br>
              <a:rPr lang="pl-PL" sz="2600" dirty="0">
                <a:solidFill>
                  <a:srgbClr val="08080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pl-PL" sz="26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– wokół </a:t>
            </a:r>
            <a:r>
              <a:rPr lang="pl-PL" sz="26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obu powstanie </a:t>
            </a:r>
            <a:r>
              <a:rPr lang="pl-PL" sz="26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mała architektura </a:t>
            </a:r>
            <a:r>
              <a:rPr lang="pl-PL" sz="26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rekreacyjna, wykonane </a:t>
            </a:r>
            <a:r>
              <a:rPr lang="pl-PL" sz="26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zostaną nasadzenia, </a:t>
            </a:r>
            <a:r>
              <a:rPr lang="pl-PL" sz="26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dodatkowo wokół jednego z nich powstanie </a:t>
            </a:r>
            <a:r>
              <a:rPr lang="pl-PL" sz="26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ścieżka rowerowa;</a:t>
            </a:r>
            <a:br>
              <a:rPr lang="pl-PL" sz="26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pl-PL" sz="26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– </a:t>
            </a:r>
            <a:r>
              <a:rPr lang="pl-PL" sz="26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jeden zbiornik (ogrodzony i niedostępny ze względów bezpieczeństwa) stanowić </a:t>
            </a:r>
            <a:r>
              <a:rPr lang="pl-PL" sz="26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będzie odwodnienie osiedla przyległego do ulicy </a:t>
            </a:r>
            <a:r>
              <a:rPr lang="pl-PL" sz="26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Karabinierów;</a:t>
            </a:r>
            <a:endParaRPr lang="pl-PL" sz="2600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lvl="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Projekt zakłada również budowę sieci kanalizacji deszczowej (ok. 5,5 km) oraz stworzenie zielono - niebieskiej infrastruktury wybudowanej w celu przystosowania do zmian klimatu (ok. 0,47 ha).</a:t>
            </a:r>
          </a:p>
          <a:p>
            <a:pPr marL="457200" lvl="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endParaRPr lang="pl-PL" sz="2600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50" y="-14927"/>
            <a:ext cx="24455883" cy="2587925"/>
          </a:xfrm>
          <a:prstGeom prst="rect">
            <a:avLst/>
          </a:prstGeom>
        </p:spPr>
      </p:pic>
      <p:sp>
        <p:nvSpPr>
          <p:cNvPr id="5" name="Symbol zastępczy numeru slajdu 4"/>
          <p:cNvSpPr>
            <a:spLocks noGrp="1"/>
          </p:cNvSpPr>
          <p:nvPr>
            <p:ph type="sldNum" sz="quarter" idx="2"/>
          </p:nvPr>
        </p:nvSpPr>
        <p:spPr>
          <a:xfrm>
            <a:off x="11784199" y="12922120"/>
            <a:ext cx="803105" cy="533479"/>
          </a:xfrm>
        </p:spPr>
        <p:txBody>
          <a:bodyPr/>
          <a:lstStyle/>
          <a:p>
            <a:fld id="{86CB4B4D-7CA3-9044-876B-883B54F8677D}" type="slidenum">
              <a:rPr lang="pl-PL" sz="2800" b="1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r>
              <a:rPr lang="pl-P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/16</a:t>
            </a:r>
            <a:endParaRPr lang="pl-P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346060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obrazek" descr="obra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0223" y="-1"/>
            <a:ext cx="5132018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obrazek" descr="obraze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0507" y="10312898"/>
            <a:ext cx="3413545" cy="344346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390C93D2-5D45-C348-5C34-B8C758C5118F}"/>
              </a:ext>
            </a:extLst>
          </p:cNvPr>
          <p:cNvSpPr txBox="1"/>
          <p:nvPr/>
        </p:nvSpPr>
        <p:spPr>
          <a:xfrm>
            <a:off x="2357938" y="6043246"/>
            <a:ext cx="1364139" cy="5290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60990" y="1702044"/>
            <a:ext cx="621780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68624" y="1934170"/>
            <a:ext cx="62670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6" name="原创设计师QQ598969553      _8">
            <a:extLst>
              <a:ext uri="{FF2B5EF4-FFF2-40B4-BE49-F238E27FC236}">
                <a16:creationId xmlns:a16="http://schemas.microsoft.com/office/drawing/2014/main" xmlns="" id="{AADEA8C4-A3BD-40EA-8236-A267CB8EDEFA}"/>
              </a:ext>
            </a:extLst>
          </p:cNvPr>
          <p:cNvSpPr txBox="1">
            <a:spLocks/>
          </p:cNvSpPr>
          <p:nvPr/>
        </p:nvSpPr>
        <p:spPr>
          <a:xfrm>
            <a:off x="153887" y="3014159"/>
            <a:ext cx="18823413" cy="14650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3600" dirty="0" smtClean="0">
                <a:solidFill>
                  <a:srgbClr val="000000"/>
                </a:solidFill>
              </a:rPr>
              <a:t>„Strategia </a:t>
            </a:r>
            <a:r>
              <a:rPr lang="pl-PL" sz="3600" dirty="0">
                <a:solidFill>
                  <a:srgbClr val="000000"/>
                </a:solidFill>
              </a:rPr>
              <a:t>efektywnego zarządzania wodami opadowymi w </a:t>
            </a:r>
            <a:r>
              <a:rPr lang="pl-PL" sz="3600" dirty="0" smtClean="0">
                <a:solidFill>
                  <a:srgbClr val="000000"/>
                </a:solidFill>
              </a:rPr>
              <a:t>Grudziądzu” </a:t>
            </a:r>
            <a:r>
              <a:rPr lang="pl-PL" sz="3600" dirty="0">
                <a:solidFill>
                  <a:srgbClr val="000000"/>
                </a:solidFill>
              </a:rPr>
              <a:t>– dlaczego Grudziądz potrzebował Strategii? </a:t>
            </a:r>
          </a:p>
        </p:txBody>
      </p:sp>
      <p:sp>
        <p:nvSpPr>
          <p:cNvPr id="2" name="Prostokąt 1"/>
          <p:cNvSpPr/>
          <p:nvPr/>
        </p:nvSpPr>
        <p:spPr>
          <a:xfrm>
            <a:off x="153887" y="4869535"/>
            <a:ext cx="19146336" cy="790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0">
              <a:lnSpc>
                <a:spcPct val="120000"/>
              </a:lnSpc>
              <a:buSzPts val="1400"/>
            </a:pPr>
            <a:endParaRPr lang="pl-PL" sz="300" b="1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8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Konieczność przygotowania Strategii, a w konsekwencji realizacja Projektu wynikała z „Planu Adaptacji Gminy – Miasto Grudziądz do zmian klimatu do roku </a:t>
            </a:r>
            <a:r>
              <a:rPr lang="pl-PL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2030”.</a:t>
            </a:r>
            <a:br>
              <a:rPr lang="pl-PL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pl-PL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Grudziądz </a:t>
            </a:r>
            <a:r>
              <a:rPr lang="pl-PL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jedno z 44 miast </a:t>
            </a:r>
            <a:r>
              <a:rPr lang="pl-PL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</a:t>
            </a:r>
            <a:r>
              <a:rPr lang="pl-PL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Polsce, zagrożone skutkami zmian klimatu, które taki plan opracowało</a:t>
            </a:r>
            <a:r>
              <a:rPr lang="pl-PL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l" defTabSz="0">
              <a:lnSpc>
                <a:spcPct val="120000"/>
              </a:lnSpc>
              <a:buSzPts val="1400"/>
            </a:pPr>
            <a:endParaRPr lang="pl-PL" sz="28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Ø"/>
            </a:pPr>
            <a:r>
              <a:rPr lang="pl-PL" sz="28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Kalendarium:</a:t>
            </a:r>
          </a:p>
          <a:p>
            <a:pPr marL="45720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q"/>
            </a:pPr>
            <a:r>
              <a:rPr lang="pl-PL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2018 r. opracowano i przyjęto „Plan Adaptacji Gminy – Miasto Grudziądz do zmian klimatu do roku 2030”.</a:t>
            </a:r>
          </a:p>
          <a:p>
            <a:pPr marL="45720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q"/>
            </a:pPr>
            <a:r>
              <a:rPr lang="pl-PL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2019 r. Miasto podjęło decyzję o przekazaniu infrastruktury deszczowej spółce komunalnej.</a:t>
            </a:r>
          </a:p>
          <a:p>
            <a:pPr marL="45720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q"/>
            </a:pPr>
            <a:r>
              <a:rPr lang="pl-PL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2020 r. Spółka wdrożyła system opłat za korzystanie z kanalizacji deszczowej.</a:t>
            </a:r>
          </a:p>
          <a:p>
            <a:pPr marL="45720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q"/>
            </a:pPr>
            <a:r>
              <a:rPr lang="pl-PL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2021 r. Spółka opracowała „</a:t>
            </a:r>
            <a:r>
              <a:rPr lang="pl-PL" sz="2800" dirty="0">
                <a:solidFill>
                  <a:srgbClr val="000000"/>
                </a:solidFill>
              </a:rPr>
              <a:t>Strategię efektywnego zarządzania wodami opadowymi w Grudziądzu”. </a:t>
            </a:r>
          </a:p>
          <a:p>
            <a:pPr marL="45720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q"/>
            </a:pPr>
            <a:r>
              <a:rPr lang="pl-PL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 2023 r. wytypowano najpilniejsze do realizacji zadania w ramach I etapu </a:t>
            </a:r>
            <a:r>
              <a:rPr lang="pl-PL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Projektu </a:t>
            </a:r>
            <a:r>
              <a:rPr lang="pl-PL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pn.: „</a:t>
            </a:r>
            <a:r>
              <a:rPr lang="pl-PL" sz="2800" dirty="0">
                <a:solidFill>
                  <a:srgbClr val="000000"/>
                </a:solidFill>
              </a:rPr>
              <a:t>Dostosowanie systemu kanalizacji deszczowej miasta Grudziądza do zmian klimatu”.</a:t>
            </a:r>
            <a:endParaRPr lang="pl-PL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45720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q"/>
            </a:pPr>
            <a:r>
              <a:rPr lang="pl-PL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 kwietniu 2023 r. – zawarto umowę z firmą konsultingową na sporządzenie studium wykonalności Projektu.</a:t>
            </a:r>
          </a:p>
          <a:p>
            <a:pPr marL="45720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q"/>
            </a:pPr>
            <a:r>
              <a:rPr lang="pl-PL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 listopadzie 2023 r. – złożono wniosek o dofinansowanie Projektu w ramach </a:t>
            </a:r>
            <a:r>
              <a:rPr lang="pl-PL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FEnIKS</a:t>
            </a:r>
            <a:r>
              <a:rPr lang="pl-PL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</a:p>
          <a:p>
            <a:pPr marL="45720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q"/>
            </a:pPr>
            <a:r>
              <a:rPr lang="pl-PL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 lipcu 2024 r. – podano wyniki oceny wniosku o dofinansowanie.</a:t>
            </a:r>
          </a:p>
          <a:p>
            <a:pPr marL="457200" indent="-457200" algn="l" defTabSz="0">
              <a:lnSpc>
                <a:spcPct val="120000"/>
              </a:lnSpc>
              <a:buSzPts val="1400"/>
              <a:buFont typeface="Wingdings" panose="05000000000000000000" pitchFamily="2" charset="2"/>
              <a:buChar char="q"/>
            </a:pPr>
            <a:r>
              <a:rPr lang="pl-PL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3 września 2024 r. – podpisano umowę o dofinansowanie.</a:t>
            </a: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50" y="-14927"/>
            <a:ext cx="24455883" cy="2587925"/>
          </a:xfrm>
          <a:prstGeom prst="rect">
            <a:avLst/>
          </a:prstGeom>
        </p:spPr>
      </p:pic>
      <p:sp>
        <p:nvSpPr>
          <p:cNvPr id="3" name="Symbol zastępczy numeru slajdu 2"/>
          <p:cNvSpPr>
            <a:spLocks noGrp="1"/>
          </p:cNvSpPr>
          <p:nvPr>
            <p:ph type="sldNum" sz="quarter" idx="2"/>
          </p:nvPr>
        </p:nvSpPr>
        <p:spPr>
          <a:xfrm>
            <a:off x="11784199" y="12922120"/>
            <a:ext cx="803105" cy="533479"/>
          </a:xfrm>
        </p:spPr>
        <p:txBody>
          <a:bodyPr/>
          <a:lstStyle/>
          <a:p>
            <a:fld id="{86CB4B4D-7CA3-9044-876B-883B54F8677D}" type="slidenum">
              <a:rPr lang="pl-PL" sz="2800" b="1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fld>
            <a:r>
              <a:rPr lang="pl-P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/16</a:t>
            </a:r>
            <a:endParaRPr lang="pl-P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787543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obrazek" descr="obra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507" y="10312898"/>
            <a:ext cx="3413545" cy="344346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390C93D2-5D45-C348-5C34-B8C758C5118F}"/>
              </a:ext>
            </a:extLst>
          </p:cNvPr>
          <p:cNvSpPr txBox="1"/>
          <p:nvPr/>
        </p:nvSpPr>
        <p:spPr>
          <a:xfrm>
            <a:off x="2357938" y="6043246"/>
            <a:ext cx="1364139" cy="5290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60990" y="1702044"/>
            <a:ext cx="621780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68624" y="1934170"/>
            <a:ext cx="62670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6" name="原创设计师QQ598969553      _8">
            <a:extLst>
              <a:ext uri="{FF2B5EF4-FFF2-40B4-BE49-F238E27FC236}">
                <a16:creationId xmlns:a16="http://schemas.microsoft.com/office/drawing/2014/main" xmlns="" id="{AADEA8C4-A3BD-40EA-8236-A267CB8EDEFA}"/>
              </a:ext>
            </a:extLst>
          </p:cNvPr>
          <p:cNvSpPr txBox="1">
            <a:spLocks/>
          </p:cNvSpPr>
          <p:nvPr/>
        </p:nvSpPr>
        <p:spPr>
          <a:xfrm>
            <a:off x="118066" y="2567814"/>
            <a:ext cx="11084880" cy="718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zh-CN" sz="3600" dirty="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  <a:t>Dlaczego Grudziądz potrzebował Strategii</a:t>
            </a:r>
            <a:endParaRPr lang="en-US" altLang="ko-KR" sz="3600" dirty="0">
              <a:solidFill>
                <a:prstClr val="black">
                  <a:lumMod val="85000"/>
                  <a:lumOff val="15000"/>
                </a:prstClr>
              </a:solidFill>
              <a:ea typeface="微软雅黑" panose="020B0503020204020204" pitchFamily="34" charset="-122"/>
            </a:endParaRPr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xmlns="" id="{7DD4B229-B42B-4CF6-8B72-9AF6EC13B7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2495" y="4275896"/>
            <a:ext cx="7693100" cy="5591630"/>
          </a:xfrm>
          <a:prstGeom prst="rect">
            <a:avLst/>
          </a:prstGeom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xmlns="" id="{65809137-66C8-46B9-9EF8-2D8C9F10D1A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778" r="4861" b="4782"/>
          <a:stretch/>
        </p:blipFill>
        <p:spPr>
          <a:xfrm rot="21379142">
            <a:off x="247524" y="4635518"/>
            <a:ext cx="7722778" cy="4281042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xmlns="" id="{6DB371AC-3F12-E720-D127-BCA117338C78}"/>
              </a:ext>
            </a:extLst>
          </p:cNvPr>
          <p:cNvSpPr txBox="1"/>
          <p:nvPr/>
        </p:nvSpPr>
        <p:spPr>
          <a:xfrm>
            <a:off x="-257274" y="3402205"/>
            <a:ext cx="11460220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l-PL" sz="3000" b="1" dirty="0">
                <a:solidFill>
                  <a:srgbClr val="080808"/>
                </a:solidFill>
                <a:latin typeface="+mn-lt"/>
                <a:ea typeface="Calibri" panose="020F0502020204030204" pitchFamily="34" charset="0"/>
              </a:rPr>
              <a:t>Zagrożenia podtopieniami w wielu rejonach miasta</a:t>
            </a:r>
            <a:endParaRPr lang="pl-PL" sz="3000" dirty="0">
              <a:latin typeface="+mn-lt"/>
            </a:endParaRPr>
          </a:p>
        </p:txBody>
      </p:sp>
      <p:pic>
        <p:nvPicPr>
          <p:cNvPr id="29" name="Obraz 28">
            <a:extLst>
              <a:ext uri="{FF2B5EF4-FFF2-40B4-BE49-F238E27FC236}">
                <a16:creationId xmlns:a16="http://schemas.microsoft.com/office/drawing/2014/main" xmlns="" id="{AEA8AA93-395E-40AB-7215-6C13051894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47"/>
          <a:stretch/>
        </p:blipFill>
        <p:spPr>
          <a:xfrm>
            <a:off x="7655812" y="9566538"/>
            <a:ext cx="7423475" cy="4033936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xmlns="" id="{14315678-5A90-21BB-435C-55F49CCF7D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7233">
            <a:off x="301665" y="8914411"/>
            <a:ext cx="7751713" cy="4321671"/>
          </a:xfrm>
          <a:prstGeom prst="rect">
            <a:avLst/>
          </a:prstGeom>
        </p:spPr>
      </p:pic>
      <p:pic>
        <p:nvPicPr>
          <p:cNvPr id="17" name="Obraz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50" y="-14927"/>
            <a:ext cx="24455883" cy="2587925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0" b="22755"/>
          <a:stretch/>
        </p:blipFill>
        <p:spPr>
          <a:xfrm rot="250207">
            <a:off x="15152526" y="8761055"/>
            <a:ext cx="8286974" cy="4477031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53"/>
          <a:stretch/>
        </p:blipFill>
        <p:spPr>
          <a:xfrm>
            <a:off x="15706025" y="3143165"/>
            <a:ext cx="8115300" cy="5255502"/>
          </a:xfrm>
          <a:prstGeom prst="rect">
            <a:avLst/>
          </a:prstGeom>
        </p:spPr>
      </p:pic>
      <p:sp>
        <p:nvSpPr>
          <p:cNvPr id="5" name="Symbol zastępczy numeru slajdu 4"/>
          <p:cNvSpPr>
            <a:spLocks noGrp="1"/>
          </p:cNvSpPr>
          <p:nvPr>
            <p:ph type="sldNum" sz="quarter" idx="2"/>
          </p:nvPr>
        </p:nvSpPr>
        <p:spPr>
          <a:xfrm>
            <a:off x="11784199" y="12922120"/>
            <a:ext cx="803105" cy="533479"/>
          </a:xfrm>
        </p:spPr>
        <p:txBody>
          <a:bodyPr/>
          <a:lstStyle/>
          <a:p>
            <a:fld id="{86CB4B4D-7CA3-9044-876B-883B54F8677D}" type="slidenum">
              <a:rPr lang="pl-PL" sz="2800" b="1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r>
              <a:rPr lang="pl-P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/16</a:t>
            </a:r>
            <a:endParaRPr lang="pl-P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38423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obrazek" descr="obra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0223" y="-1"/>
            <a:ext cx="5132018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obrazek" descr="obraze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0507" y="10312898"/>
            <a:ext cx="3413545" cy="3443467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60990" y="1702044"/>
            <a:ext cx="621780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68624" y="1934170"/>
            <a:ext cx="62670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" name="原创设计师QQ598969553      _8">
            <a:extLst>
              <a:ext uri="{FF2B5EF4-FFF2-40B4-BE49-F238E27FC236}">
                <a16:creationId xmlns:a16="http://schemas.microsoft.com/office/drawing/2014/main" xmlns="" id="{AEB38865-A68D-3B2A-CBF9-FB6403449B28}"/>
              </a:ext>
            </a:extLst>
          </p:cNvPr>
          <p:cNvSpPr txBox="1">
            <a:spLocks/>
          </p:cNvSpPr>
          <p:nvPr/>
        </p:nvSpPr>
        <p:spPr>
          <a:xfrm>
            <a:off x="-50507" y="3135819"/>
            <a:ext cx="19199088" cy="12002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4200" dirty="0">
                <a:solidFill>
                  <a:srgbClr val="000000"/>
                </a:solidFill>
              </a:rPr>
              <a:t>Założenia realizacji miejskiego planu adaptacji do zmian klimatu </a:t>
            </a:r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xmlns="" id="{963A524D-0772-4CFB-9EBF-678722536FE4}"/>
              </a:ext>
            </a:extLst>
          </p:cNvPr>
          <p:cNvSpPr txBox="1">
            <a:spLocks/>
          </p:cNvSpPr>
          <p:nvPr/>
        </p:nvSpPr>
        <p:spPr>
          <a:xfrm>
            <a:off x="871218" y="8082720"/>
            <a:ext cx="17747871" cy="393056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l-PL" sz="4600" dirty="0">
                <a:solidFill>
                  <a:srgbClr val="080808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Wingdings" panose="05000000000000000000" pitchFamily="2" charset="2"/>
              </a:rPr>
              <a:t> przygotowany na zmiany klimatu,</a:t>
            </a:r>
            <a:br>
              <a:rPr lang="pl-PL" sz="4600" dirty="0">
                <a:solidFill>
                  <a:srgbClr val="080808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Wingdings" panose="05000000000000000000" pitchFamily="2" charset="2"/>
              </a:rPr>
            </a:br>
            <a:r>
              <a:rPr lang="pl-PL" sz="4600" dirty="0">
                <a:solidFill>
                  <a:srgbClr val="080808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Wingdings" panose="05000000000000000000" pitchFamily="2" charset="2"/>
              </a:rPr>
              <a:t> </a:t>
            </a:r>
            <a:r>
              <a:rPr lang="pl-PL" sz="4600" dirty="0">
                <a:solidFill>
                  <a:srgbClr val="080808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przyjazny mieszkańcom, </a:t>
            </a:r>
            <a:br>
              <a:rPr lang="pl-PL" sz="4600" dirty="0">
                <a:solidFill>
                  <a:srgbClr val="080808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pl-PL" sz="4600" dirty="0">
                <a:solidFill>
                  <a:srgbClr val="080808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Wingdings" panose="05000000000000000000" pitchFamily="2" charset="2"/>
              </a:rPr>
              <a:t> </a:t>
            </a:r>
            <a:r>
              <a:rPr lang="pl-PL" sz="4600" dirty="0">
                <a:solidFill>
                  <a:srgbClr val="080808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bezpieczny, </a:t>
            </a:r>
            <a:br>
              <a:rPr lang="pl-PL" sz="4600" dirty="0">
                <a:solidFill>
                  <a:srgbClr val="080808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pl-PL" sz="4600" dirty="0">
                <a:solidFill>
                  <a:srgbClr val="080808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Wingdings" panose="05000000000000000000" pitchFamily="2" charset="2"/>
              </a:rPr>
              <a:t> </a:t>
            </a:r>
            <a:r>
              <a:rPr lang="pl-PL" sz="4600" dirty="0">
                <a:solidFill>
                  <a:srgbClr val="080808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dbający o zasoby wodne, </a:t>
            </a:r>
            <a:br>
              <a:rPr lang="pl-PL" sz="4600" dirty="0">
                <a:solidFill>
                  <a:srgbClr val="080808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pl-PL" sz="4600" dirty="0">
                <a:solidFill>
                  <a:srgbClr val="080808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Wingdings" panose="05000000000000000000" pitchFamily="2" charset="2"/>
              </a:rPr>
              <a:t> zapewniający </a:t>
            </a:r>
            <a:r>
              <a:rPr lang="pl-PL" sz="4600" dirty="0">
                <a:solidFill>
                  <a:srgbClr val="080808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retencję na wypadek suszy</a:t>
            </a:r>
            <a:endParaRPr lang="pl-PL" sz="4600" dirty="0">
              <a:solidFill>
                <a:srgbClr val="080808"/>
              </a:solidFill>
              <a:latin typeface="+mn-lt"/>
            </a:endParaRPr>
          </a:p>
        </p:txBody>
      </p:sp>
      <p:pic>
        <p:nvPicPr>
          <p:cNvPr id="24" name="Picture 4">
            <a:extLst>
              <a:ext uri="{FF2B5EF4-FFF2-40B4-BE49-F238E27FC236}">
                <a16:creationId xmlns:a16="http://schemas.microsoft.com/office/drawing/2014/main" xmlns="" id="{59AA9060-087C-4602-A988-5B4DC077C0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89285" y="4275043"/>
            <a:ext cx="5681446" cy="3245611"/>
          </a:xfrm>
          <a:prstGeom prst="rect">
            <a:avLst/>
          </a:prstGeom>
        </p:spPr>
      </p:pic>
      <p:sp>
        <p:nvSpPr>
          <p:cNvPr id="7" name="Title 8">
            <a:extLst>
              <a:ext uri="{FF2B5EF4-FFF2-40B4-BE49-F238E27FC236}">
                <a16:creationId xmlns:a16="http://schemas.microsoft.com/office/drawing/2014/main" xmlns="" id="{4B6D941E-39EF-BDDA-A9D6-22DBA3F8D277}"/>
              </a:ext>
            </a:extLst>
          </p:cNvPr>
          <p:cNvSpPr txBox="1">
            <a:spLocks/>
          </p:cNvSpPr>
          <p:nvPr/>
        </p:nvSpPr>
        <p:spPr>
          <a:xfrm>
            <a:off x="868624" y="5494417"/>
            <a:ext cx="5292698" cy="11877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l-PL" sz="6200" b="1" dirty="0">
                <a:solidFill>
                  <a:srgbClr val="080808"/>
                </a:solidFill>
                <a:latin typeface="+mn-lt"/>
              </a:rPr>
              <a:t>Grudziądz</a:t>
            </a:r>
          </a:p>
          <a:p>
            <a:pPr algn="l"/>
            <a:endParaRPr lang="pl-PL" sz="5333" dirty="0">
              <a:solidFill>
                <a:srgbClr val="080808"/>
              </a:solidFill>
              <a:latin typeface="+mn-lt"/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50" y="-14927"/>
            <a:ext cx="24455883" cy="2587925"/>
          </a:xfrm>
          <a:prstGeom prst="rect">
            <a:avLst/>
          </a:prstGeom>
        </p:spPr>
      </p:pic>
      <p:sp>
        <p:nvSpPr>
          <p:cNvPr id="2" name="Symbol zastępczy numeru slajdu 1"/>
          <p:cNvSpPr>
            <a:spLocks noGrp="1"/>
          </p:cNvSpPr>
          <p:nvPr>
            <p:ph type="sldNum" sz="quarter" idx="2"/>
          </p:nvPr>
        </p:nvSpPr>
        <p:spPr>
          <a:xfrm>
            <a:off x="11736110" y="12860564"/>
            <a:ext cx="899285" cy="595035"/>
          </a:xfrm>
        </p:spPr>
        <p:txBody>
          <a:bodyPr/>
          <a:lstStyle/>
          <a:p>
            <a:fld id="{86CB4B4D-7CA3-9044-876B-883B54F8677D}" type="slidenum">
              <a:rPr lang="pl-PL" sz="3200" b="1" smtClean="0"/>
              <a:t>5</a:t>
            </a:fld>
            <a:r>
              <a:rPr lang="pl-PL" sz="3200" b="1" dirty="0" smtClean="0"/>
              <a:t>/16</a:t>
            </a:r>
            <a:endParaRPr lang="pl-PL" sz="3200" b="1" dirty="0"/>
          </a:p>
        </p:txBody>
      </p:sp>
    </p:spTree>
    <p:extLst>
      <p:ext uri="{BB962C8B-B14F-4D97-AF65-F5344CB8AC3E}">
        <p14:creationId xmlns:p14="http://schemas.microsoft.com/office/powerpoint/2010/main" val="132530618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obrazek" descr="obra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0223" y="-1"/>
            <a:ext cx="5132018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obrazek" descr="obraze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0507" y="10312898"/>
            <a:ext cx="3413545" cy="344346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390C93D2-5D45-C348-5C34-B8C758C5118F}"/>
              </a:ext>
            </a:extLst>
          </p:cNvPr>
          <p:cNvSpPr txBox="1"/>
          <p:nvPr/>
        </p:nvSpPr>
        <p:spPr>
          <a:xfrm>
            <a:off x="2357938" y="6043246"/>
            <a:ext cx="1364139" cy="5290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60990" y="1702044"/>
            <a:ext cx="621780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68624" y="1934170"/>
            <a:ext cx="62670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" name="原创设计师QQ598969553      _8">
            <a:extLst>
              <a:ext uri="{FF2B5EF4-FFF2-40B4-BE49-F238E27FC236}">
                <a16:creationId xmlns:a16="http://schemas.microsoft.com/office/drawing/2014/main" xmlns="" id="{AEB38865-A68D-3B2A-CBF9-FB6403449B28}"/>
              </a:ext>
            </a:extLst>
          </p:cNvPr>
          <p:cNvSpPr txBox="1">
            <a:spLocks/>
          </p:cNvSpPr>
          <p:nvPr/>
        </p:nvSpPr>
        <p:spPr>
          <a:xfrm>
            <a:off x="275430" y="2664459"/>
            <a:ext cx="8592773" cy="1778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5600" dirty="0">
                <a:solidFill>
                  <a:srgbClr val="000000"/>
                </a:solidFill>
              </a:rPr>
              <a:t>4 Cele strategiczne</a:t>
            </a:r>
          </a:p>
        </p:txBody>
      </p:sp>
      <p:pic>
        <p:nvPicPr>
          <p:cNvPr id="2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xmlns="" id="{FA790AEB-253A-0043-046B-66A81B96FC8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298" t="3157" r="4923" b="670"/>
          <a:stretch/>
        </p:blipFill>
        <p:spPr>
          <a:xfrm>
            <a:off x="275430" y="4522095"/>
            <a:ext cx="5821597" cy="8904783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xmlns="" id="{366F105A-5512-0D3F-4873-699BDFEC6603}"/>
              </a:ext>
            </a:extLst>
          </p:cNvPr>
          <p:cNvSpPr txBox="1">
            <a:spLocks/>
          </p:cNvSpPr>
          <p:nvPr/>
        </p:nvSpPr>
        <p:spPr>
          <a:xfrm>
            <a:off x="7499379" y="6043246"/>
            <a:ext cx="10769600" cy="5521622"/>
          </a:xfrm>
          <a:prstGeom prst="rect">
            <a:avLst/>
          </a:prstGeom>
        </p:spPr>
        <p:txBody>
          <a:bodyPr>
            <a:normAutofit/>
          </a:bodyPr>
          <a:lstStyle>
            <a:lvl1pPr marL="4064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10160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6256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22352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8448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34544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40640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46736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5283200" marR="0" indent="-4064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hangingPunct="1">
              <a:lnSpc>
                <a:spcPct val="150000"/>
              </a:lnSpc>
              <a:spcBef>
                <a:spcPts val="0"/>
              </a:spcBef>
            </a:pPr>
            <a:r>
              <a:rPr lang="pl-PL" dirty="0">
                <a:solidFill>
                  <a:srgbClr val="000000"/>
                </a:solidFill>
                <a:latin typeface="+mn-lt"/>
              </a:rPr>
              <a:t>Cel I – wdrożenie systemu monitoringu </a:t>
            </a:r>
            <a:br>
              <a:rPr lang="pl-PL" dirty="0">
                <a:solidFill>
                  <a:srgbClr val="000000"/>
                </a:solidFill>
                <a:latin typeface="+mn-lt"/>
              </a:rPr>
            </a:br>
            <a:r>
              <a:rPr lang="pl-PL" dirty="0">
                <a:solidFill>
                  <a:srgbClr val="000000"/>
                </a:solidFill>
                <a:latin typeface="+mn-lt"/>
              </a:rPr>
              <a:t>i efektywnego zarządzania eksploatacją</a:t>
            </a:r>
          </a:p>
          <a:p>
            <a:pPr hangingPunct="1">
              <a:lnSpc>
                <a:spcPct val="150000"/>
              </a:lnSpc>
              <a:spcBef>
                <a:spcPts val="0"/>
              </a:spcBef>
            </a:pPr>
            <a:r>
              <a:rPr lang="pl-PL" dirty="0">
                <a:solidFill>
                  <a:srgbClr val="000000"/>
                </a:solidFill>
                <a:latin typeface="+mn-lt"/>
              </a:rPr>
              <a:t>Cel II – inicjowanie działań w obszarze zielono-niebieskiej infrastruktury</a:t>
            </a:r>
          </a:p>
          <a:p>
            <a:pPr hangingPunct="1">
              <a:lnSpc>
                <a:spcPct val="150000"/>
              </a:lnSpc>
              <a:spcBef>
                <a:spcPts val="0"/>
              </a:spcBef>
            </a:pPr>
            <a:r>
              <a:rPr lang="pl-PL" dirty="0">
                <a:solidFill>
                  <a:srgbClr val="000000"/>
                </a:solidFill>
                <a:latin typeface="+mn-lt"/>
              </a:rPr>
              <a:t>Cel III – edukacja i promowanie dobrych praktyk</a:t>
            </a:r>
          </a:p>
          <a:p>
            <a:pPr hangingPunct="1">
              <a:lnSpc>
                <a:spcPct val="150000"/>
              </a:lnSpc>
              <a:spcBef>
                <a:spcPts val="0"/>
              </a:spcBef>
            </a:pPr>
            <a:r>
              <a:rPr lang="pl-PL" dirty="0">
                <a:solidFill>
                  <a:srgbClr val="000000"/>
                </a:solidFill>
                <a:latin typeface="+mn-lt"/>
              </a:rPr>
              <a:t>Cel IV – realizacja programu inwestycyjnego</a:t>
            </a: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50" y="-14927"/>
            <a:ext cx="24455883" cy="2587925"/>
          </a:xfrm>
          <a:prstGeom prst="rect">
            <a:avLst/>
          </a:prstGeom>
        </p:spPr>
      </p:pic>
      <p:sp>
        <p:nvSpPr>
          <p:cNvPr id="5" name="Symbol zastępczy numeru slajdu 4"/>
          <p:cNvSpPr>
            <a:spLocks noGrp="1"/>
          </p:cNvSpPr>
          <p:nvPr>
            <p:ph type="sldNum" sz="quarter" idx="2"/>
          </p:nvPr>
        </p:nvSpPr>
        <p:spPr>
          <a:xfrm>
            <a:off x="11784199" y="12922120"/>
            <a:ext cx="803105" cy="533479"/>
          </a:xfrm>
        </p:spPr>
        <p:txBody>
          <a:bodyPr/>
          <a:lstStyle/>
          <a:p>
            <a:fld id="{86CB4B4D-7CA3-9044-876B-883B54F8677D}" type="slidenum">
              <a:rPr lang="pl-PL" sz="2800" b="1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r>
              <a:rPr lang="pl-P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/16</a:t>
            </a:r>
            <a:endParaRPr lang="pl-P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77793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obrazek" descr="obra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507" y="10312898"/>
            <a:ext cx="3413545" cy="344346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390C93D2-5D45-C348-5C34-B8C758C5118F}"/>
              </a:ext>
            </a:extLst>
          </p:cNvPr>
          <p:cNvSpPr txBox="1"/>
          <p:nvPr/>
        </p:nvSpPr>
        <p:spPr>
          <a:xfrm>
            <a:off x="2357938" y="6043246"/>
            <a:ext cx="1364139" cy="5290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60990" y="1702044"/>
            <a:ext cx="621780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68624" y="1934170"/>
            <a:ext cx="62670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xmlns="" id="{D1ABE1A8-2E0E-4E2A-AF61-91492663C47C}"/>
              </a:ext>
            </a:extLst>
          </p:cNvPr>
          <p:cNvSpPr txBox="1">
            <a:spLocks/>
          </p:cNvSpPr>
          <p:nvPr/>
        </p:nvSpPr>
        <p:spPr>
          <a:xfrm>
            <a:off x="10692059" y="6882747"/>
            <a:ext cx="1787808" cy="17363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pl-PL" sz="1800" b="0" kern="1200" dirty="0" smtClean="0">
                <a:solidFill>
                  <a:srgbClr val="0B688F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pl-PL" sz="1800" b="0" kern="1200" dirty="0" smtClean="0">
                <a:solidFill>
                  <a:srgbClr val="0B688F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pl-PL" sz="1800" b="0" kern="1200" dirty="0" smtClean="0">
                <a:solidFill>
                  <a:srgbClr val="0B688F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pl-PL" sz="1800" b="0" kern="1200" dirty="0" smtClean="0">
                <a:solidFill>
                  <a:srgbClr val="0B688F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pl-PL" sz="1800" b="0" kern="1200" dirty="0" smtClean="0">
                <a:solidFill>
                  <a:srgbClr val="0B688F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200" dirty="0"/>
              <a:t>Średnio 15 zdarzeń na rok</a:t>
            </a:r>
          </a:p>
        </p:txBody>
      </p:sp>
      <p:pic>
        <p:nvPicPr>
          <p:cNvPr id="21" name="Picture 5">
            <a:extLst>
              <a:ext uri="{FF2B5EF4-FFF2-40B4-BE49-F238E27FC236}">
                <a16:creationId xmlns:a16="http://schemas.microsoft.com/office/drawing/2014/main" xmlns="" id="{4D8D11CD-DD83-49F5-BB5C-E7A82C190E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5787" y="5282590"/>
            <a:ext cx="4249615" cy="667294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xmlns="" id="{6DB371AC-3F12-E720-D127-BCA117338C78}"/>
              </a:ext>
            </a:extLst>
          </p:cNvPr>
          <p:cNvSpPr txBox="1"/>
          <p:nvPr/>
        </p:nvSpPr>
        <p:spPr>
          <a:xfrm>
            <a:off x="204502" y="2927769"/>
            <a:ext cx="23798498" cy="954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l-PL" sz="5600" b="1" dirty="0">
                <a:solidFill>
                  <a:srgbClr val="080808"/>
                </a:solidFill>
                <a:latin typeface="+mn-lt"/>
                <a:ea typeface="Calibri" panose="020F0502020204030204" pitchFamily="34" charset="0"/>
              </a:rPr>
              <a:t>Wskazanie terenów najbardziej zagrożonych </a:t>
            </a:r>
            <a:r>
              <a:rPr lang="pl-PL" sz="5600" b="1" dirty="0" smtClean="0">
                <a:solidFill>
                  <a:srgbClr val="080808"/>
                </a:solidFill>
                <a:latin typeface="+mn-lt"/>
                <a:ea typeface="Calibri" panose="020F0502020204030204" pitchFamily="34" charset="0"/>
              </a:rPr>
              <a:t>podtopieniami</a:t>
            </a:r>
            <a:endParaRPr lang="pl-PL" sz="5600" b="1" dirty="0">
              <a:solidFill>
                <a:srgbClr val="080808"/>
              </a:solidFill>
              <a:latin typeface="+mn-lt"/>
              <a:ea typeface="Calibri" panose="020F0502020204030204" pitchFamily="34" charset="0"/>
            </a:endParaRPr>
          </a:p>
        </p:txBody>
      </p:sp>
      <p:pic>
        <p:nvPicPr>
          <p:cNvPr id="2" name="Obraz 3" descr="Obraz zawierający tekst, mapa&#10;&#10;Opis wygenerowany automatycznie">
            <a:extLst>
              <a:ext uri="{FF2B5EF4-FFF2-40B4-BE49-F238E27FC236}">
                <a16:creationId xmlns:a16="http://schemas.microsoft.com/office/drawing/2014/main" xmlns="" id="{E43C2E9C-B5F9-4F1C-8F1B-EFD5EFB6080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455" y="4254123"/>
            <a:ext cx="7038536" cy="9285428"/>
          </a:xfrm>
          <a:prstGeom prst="rect">
            <a:avLst/>
          </a:prstGeom>
        </p:spPr>
      </p:pic>
      <p:sp>
        <p:nvSpPr>
          <p:cNvPr id="3" name="Speech Bubble: Rectangle with Corners Rounded 7">
            <a:extLst>
              <a:ext uri="{FF2B5EF4-FFF2-40B4-BE49-F238E27FC236}">
                <a16:creationId xmlns:a16="http://schemas.microsoft.com/office/drawing/2014/main" xmlns="" id="{01BFE3D4-EA9C-7EA0-A693-A6BA96A2AB73}"/>
              </a:ext>
            </a:extLst>
          </p:cNvPr>
          <p:cNvSpPr/>
          <p:nvPr/>
        </p:nvSpPr>
        <p:spPr>
          <a:xfrm>
            <a:off x="13569190" y="4860054"/>
            <a:ext cx="6776209" cy="7518023"/>
          </a:xfrm>
          <a:prstGeom prst="wedgeRoundRectCallout">
            <a:avLst>
              <a:gd name="adj1" fmla="val -125729"/>
              <a:gd name="adj2" fmla="val -2916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50" y="-14927"/>
            <a:ext cx="24455883" cy="2587925"/>
          </a:xfrm>
          <a:prstGeom prst="rect">
            <a:avLst/>
          </a:prstGeom>
        </p:spPr>
      </p:pic>
      <p:sp>
        <p:nvSpPr>
          <p:cNvPr id="5" name="Prostokąt 4"/>
          <p:cNvSpPr/>
          <p:nvPr/>
        </p:nvSpPr>
        <p:spPr>
          <a:xfrm>
            <a:off x="13635195" y="6307777"/>
            <a:ext cx="15945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 lub więcej </a:t>
            </a:r>
            <a:br>
              <a:rPr lang="pl-PL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zdarzeń rocznie </a:t>
            </a:r>
            <a:endParaRPr lang="pl-PL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2"/>
          </p:nvPr>
        </p:nvSpPr>
        <p:spPr>
          <a:xfrm>
            <a:off x="11784199" y="12922120"/>
            <a:ext cx="803105" cy="533479"/>
          </a:xfrm>
        </p:spPr>
        <p:txBody>
          <a:bodyPr/>
          <a:lstStyle/>
          <a:p>
            <a:fld id="{86CB4B4D-7CA3-9044-876B-883B54F8677D}" type="slidenum">
              <a:rPr lang="pl-PL" sz="2800" b="1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r>
              <a:rPr lang="pl-P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/16</a:t>
            </a:r>
            <a:endParaRPr lang="pl-P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567104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obrazek" descr="obra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507" y="10312898"/>
            <a:ext cx="3413545" cy="344346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390C93D2-5D45-C348-5C34-B8C758C5118F}"/>
              </a:ext>
            </a:extLst>
          </p:cNvPr>
          <p:cNvSpPr txBox="1"/>
          <p:nvPr/>
        </p:nvSpPr>
        <p:spPr>
          <a:xfrm>
            <a:off x="2357938" y="6043246"/>
            <a:ext cx="1364139" cy="5290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60990" y="1702044"/>
            <a:ext cx="621780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68624" y="1934170"/>
            <a:ext cx="62670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6" name="原创设计师QQ598969553      _8">
            <a:extLst>
              <a:ext uri="{FF2B5EF4-FFF2-40B4-BE49-F238E27FC236}">
                <a16:creationId xmlns:a16="http://schemas.microsoft.com/office/drawing/2014/main" xmlns="" id="{AADEA8C4-A3BD-40EA-8236-A267CB8EDEFA}"/>
              </a:ext>
            </a:extLst>
          </p:cNvPr>
          <p:cNvSpPr txBox="1">
            <a:spLocks/>
          </p:cNvSpPr>
          <p:nvPr/>
        </p:nvSpPr>
        <p:spPr>
          <a:xfrm>
            <a:off x="655223" y="3193542"/>
            <a:ext cx="18160315" cy="7354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zh-CN" sz="3600" dirty="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  <a:t>Analiza ukształtowania terenu, ścieżek spływu, możliwości wsiąkania</a:t>
            </a:r>
            <a:endParaRPr lang="en-US" altLang="ko-KR" sz="3600" dirty="0">
              <a:solidFill>
                <a:prstClr val="black">
                  <a:lumMod val="85000"/>
                  <a:lumOff val="15000"/>
                </a:prstClr>
              </a:solidFill>
              <a:ea typeface="微软雅黑" panose="020B0503020204020204" pitchFamily="34" charset="-122"/>
            </a:endParaRPr>
          </a:p>
        </p:txBody>
      </p:sp>
      <p:pic>
        <p:nvPicPr>
          <p:cNvPr id="22" name="Picture 8" descr="A close up of a map&#10;&#10;Description automatically generated">
            <a:extLst>
              <a:ext uri="{FF2B5EF4-FFF2-40B4-BE49-F238E27FC236}">
                <a16:creationId xmlns:a16="http://schemas.microsoft.com/office/drawing/2014/main" xmlns="" id="{D9B26230-C4FB-467C-B57C-C86F1CF68D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92"/>
          <a:stretch/>
        </p:blipFill>
        <p:spPr>
          <a:xfrm>
            <a:off x="3873388" y="5337453"/>
            <a:ext cx="8324603" cy="7785977"/>
          </a:xfrm>
          <a:prstGeom prst="rect">
            <a:avLst/>
          </a:prstGeom>
        </p:spPr>
      </p:pic>
      <p:pic>
        <p:nvPicPr>
          <p:cNvPr id="23" name="Obraz 15">
            <a:extLst>
              <a:ext uri="{FF2B5EF4-FFF2-40B4-BE49-F238E27FC236}">
                <a16:creationId xmlns:a16="http://schemas.microsoft.com/office/drawing/2014/main" xmlns="" id="{5A492FE9-CB56-40FE-860E-7030713551BD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33"/>
          <a:stretch/>
        </p:blipFill>
        <p:spPr bwMode="auto">
          <a:xfrm>
            <a:off x="13517445" y="5337453"/>
            <a:ext cx="8553801" cy="7875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50" y="-14927"/>
            <a:ext cx="24455883" cy="2587925"/>
          </a:xfrm>
          <a:prstGeom prst="rect">
            <a:avLst/>
          </a:prstGeom>
        </p:spPr>
      </p:pic>
      <p:sp>
        <p:nvSpPr>
          <p:cNvPr id="2" name="Symbol zastępczy numeru slajdu 1"/>
          <p:cNvSpPr>
            <a:spLocks noGrp="1"/>
          </p:cNvSpPr>
          <p:nvPr>
            <p:ph type="sldNum" sz="quarter" idx="2"/>
          </p:nvPr>
        </p:nvSpPr>
        <p:spPr>
          <a:xfrm>
            <a:off x="11784199" y="12922120"/>
            <a:ext cx="803105" cy="533479"/>
          </a:xfrm>
        </p:spPr>
        <p:txBody>
          <a:bodyPr/>
          <a:lstStyle/>
          <a:p>
            <a:fld id="{86CB4B4D-7CA3-9044-876B-883B54F8677D}" type="slidenum">
              <a:rPr lang="pl-PL" sz="2800" b="1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fld>
            <a:r>
              <a:rPr lang="pl-P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/16</a:t>
            </a:r>
            <a:endParaRPr lang="pl-P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25472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obrazek" descr="obra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507" y="10312898"/>
            <a:ext cx="3413545" cy="344346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390C93D2-5D45-C348-5C34-B8C758C5118F}"/>
              </a:ext>
            </a:extLst>
          </p:cNvPr>
          <p:cNvSpPr txBox="1"/>
          <p:nvPr/>
        </p:nvSpPr>
        <p:spPr>
          <a:xfrm>
            <a:off x="2357938" y="6043246"/>
            <a:ext cx="1364139" cy="5290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60990" y="1702044"/>
            <a:ext cx="621780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68624" y="1934170"/>
            <a:ext cx="62670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6" name="原创设计师QQ598969553      _8">
            <a:extLst>
              <a:ext uri="{FF2B5EF4-FFF2-40B4-BE49-F238E27FC236}">
                <a16:creationId xmlns:a16="http://schemas.microsoft.com/office/drawing/2014/main" xmlns="" id="{AADEA8C4-A3BD-40EA-8236-A267CB8EDEFA}"/>
              </a:ext>
            </a:extLst>
          </p:cNvPr>
          <p:cNvSpPr txBox="1">
            <a:spLocks/>
          </p:cNvSpPr>
          <p:nvPr/>
        </p:nvSpPr>
        <p:spPr>
          <a:xfrm>
            <a:off x="1127490" y="4020227"/>
            <a:ext cx="12623116" cy="10162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zh-CN" sz="3600" dirty="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  <a:t>Podział Grudziądza na jednostki odwodnieniowe</a:t>
            </a:r>
            <a:endParaRPr lang="en-US" altLang="ko-KR" sz="3600" dirty="0">
              <a:solidFill>
                <a:prstClr val="black">
                  <a:lumMod val="85000"/>
                  <a:lumOff val="15000"/>
                </a:prstClr>
              </a:solidFill>
              <a:ea typeface="微软雅黑" panose="020B0503020204020204" pitchFamily="34" charset="-122"/>
            </a:endParaRPr>
          </a:p>
        </p:txBody>
      </p:sp>
      <p:pic>
        <p:nvPicPr>
          <p:cNvPr id="2" name="Obraz 33">
            <a:extLst>
              <a:ext uri="{FF2B5EF4-FFF2-40B4-BE49-F238E27FC236}">
                <a16:creationId xmlns:a16="http://schemas.microsoft.com/office/drawing/2014/main" xmlns="" id="{377BF746-1AA7-C3A8-B20A-A7EDF70A748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25092" y="2759405"/>
            <a:ext cx="6993051" cy="98941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3" name="Table 9">
            <a:extLst>
              <a:ext uri="{FF2B5EF4-FFF2-40B4-BE49-F238E27FC236}">
                <a16:creationId xmlns:a16="http://schemas.microsoft.com/office/drawing/2014/main" xmlns="" id="{78F09BB4-5CDA-709E-2A88-3500FE626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4276"/>
              </p:ext>
            </p:extLst>
          </p:nvPr>
        </p:nvGraphicFramePr>
        <p:xfrm>
          <a:off x="1127490" y="6081222"/>
          <a:ext cx="12893014" cy="6434331"/>
        </p:xfrm>
        <a:graphic>
          <a:graphicData uri="http://schemas.openxmlformats.org/drawingml/2006/table">
            <a:tbl>
              <a:tblPr firstRow="1" firstCol="1" bandRow="1"/>
              <a:tblGrid>
                <a:gridCol w="1920213">
                  <a:extLst>
                    <a:ext uri="{9D8B030D-6E8A-4147-A177-3AD203B41FA5}">
                      <a16:colId xmlns:a16="http://schemas.microsoft.com/office/drawing/2014/main" xmlns="" val="1128545819"/>
                    </a:ext>
                  </a:extLst>
                </a:gridCol>
                <a:gridCol w="4444075">
                  <a:extLst>
                    <a:ext uri="{9D8B030D-6E8A-4147-A177-3AD203B41FA5}">
                      <a16:colId xmlns:a16="http://schemas.microsoft.com/office/drawing/2014/main" xmlns="" val="31150150"/>
                    </a:ext>
                  </a:extLst>
                </a:gridCol>
                <a:gridCol w="2688299">
                  <a:extLst>
                    <a:ext uri="{9D8B030D-6E8A-4147-A177-3AD203B41FA5}">
                      <a16:colId xmlns:a16="http://schemas.microsoft.com/office/drawing/2014/main" xmlns="" val="1637343399"/>
                    </a:ext>
                  </a:extLst>
                </a:gridCol>
                <a:gridCol w="3840427">
                  <a:extLst>
                    <a:ext uri="{9D8B030D-6E8A-4147-A177-3AD203B41FA5}">
                      <a16:colId xmlns:a16="http://schemas.microsoft.com/office/drawing/2014/main" xmlns="" val="902353485"/>
                    </a:ext>
                  </a:extLst>
                </a:gridCol>
              </a:tblGrid>
              <a:tr h="373888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nr JO</a:t>
                      </a:r>
                      <a:endParaRPr lang="pl-PL" sz="2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Nazwa JO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Pow. [ha]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Zlewnia topograficzna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7263340"/>
                  </a:ext>
                </a:extLst>
              </a:tr>
              <a:tr h="375459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pl-PL" sz="2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16906460"/>
                  </a:ext>
                </a:extLst>
              </a:tr>
              <a:tr h="373888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Owczarki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460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Osa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70430655"/>
                  </a:ext>
                </a:extLst>
              </a:tr>
              <a:tr h="373888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Owczarki 2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422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kanał Trynka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09899104"/>
                  </a:ext>
                </a:extLst>
              </a:tr>
              <a:tr h="373888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Paderewskiego-Kwidzyńska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258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kanał Trynka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92141382"/>
                  </a:ext>
                </a:extLst>
              </a:tr>
              <a:tr h="373888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Śródmieście</a:t>
                      </a:r>
                      <a:endParaRPr lang="pl-PL" sz="2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354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kanał Trynka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56647801"/>
                  </a:ext>
                </a:extLst>
              </a:tr>
              <a:tr h="373888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Cytadela</a:t>
                      </a:r>
                      <a:endParaRPr lang="pl-PL" sz="2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161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Wisła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1814925"/>
                  </a:ext>
                </a:extLst>
              </a:tr>
              <a:tr h="450552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Kuntersztyn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515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Rów Tarpnieński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88572196"/>
                  </a:ext>
                </a:extLst>
              </a:tr>
              <a:tr h="373888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Miłoleśna szpital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498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Rów Hermana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87968182"/>
                  </a:ext>
                </a:extLst>
              </a:tr>
              <a:tr h="373888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Jez. Rudnickie Wielkie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502</a:t>
                      </a:r>
                      <a:endParaRPr lang="pl-PL" sz="2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Jez. Rudnickie Wielkie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32499006"/>
                  </a:ext>
                </a:extLst>
              </a:tr>
              <a:tr h="373888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Las komunalny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473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Rów Hermana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66586069"/>
                  </a:ext>
                </a:extLst>
              </a:tr>
              <a:tr h="373888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Mniszek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508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Rudniczanka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56985588"/>
                  </a:ext>
                </a:extLst>
              </a:tr>
              <a:tr h="373888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Rządz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343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Wisła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98175973"/>
                  </a:ext>
                </a:extLst>
              </a:tr>
              <a:tr h="373888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Strzemięcin-Chełmińska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306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Wisła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90030393"/>
                  </a:ext>
                </a:extLst>
              </a:tr>
              <a:tr h="373888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Sadowo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186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Rów Hermana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08325884"/>
                  </a:ext>
                </a:extLst>
              </a:tr>
              <a:tr h="373888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Osiedle Lotnisko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139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Rów Hermana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2512438"/>
                  </a:ext>
                </a:extLst>
              </a:tr>
              <a:tr h="373888"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Śródmieście Południe</a:t>
                      </a:r>
                      <a:endParaRPr lang="pl-PL" sz="2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487</a:t>
                      </a:r>
                      <a:endParaRPr lang="pl-PL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Rów Hermana, Wisła</a:t>
                      </a:r>
                      <a:endParaRPr lang="pl-PL" sz="2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9509" marR="10950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07887471"/>
                  </a:ext>
                </a:extLst>
              </a:tr>
            </a:tbl>
          </a:graphicData>
        </a:graphic>
      </p:graphicFrame>
      <p:pic>
        <p:nvPicPr>
          <p:cNvPr id="10" name="Obraz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50" y="-14927"/>
            <a:ext cx="24455883" cy="2587925"/>
          </a:xfrm>
          <a:prstGeom prst="rect">
            <a:avLst/>
          </a:prstGeom>
        </p:spPr>
      </p:pic>
      <p:sp>
        <p:nvSpPr>
          <p:cNvPr id="5" name="Symbol zastępczy numeru slajdu 4"/>
          <p:cNvSpPr>
            <a:spLocks noGrp="1"/>
          </p:cNvSpPr>
          <p:nvPr>
            <p:ph type="sldNum" sz="quarter" idx="2"/>
          </p:nvPr>
        </p:nvSpPr>
        <p:spPr>
          <a:xfrm>
            <a:off x="11784199" y="12922120"/>
            <a:ext cx="803105" cy="533479"/>
          </a:xfrm>
        </p:spPr>
        <p:txBody>
          <a:bodyPr/>
          <a:lstStyle/>
          <a:p>
            <a:fld id="{86CB4B4D-7CA3-9044-876B-883B54F8677D}" type="slidenum">
              <a:rPr lang="pl-PL" sz="2800" b="1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fld>
            <a:r>
              <a:rPr lang="pl-P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/16</a:t>
            </a:r>
            <a:endParaRPr lang="pl-P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0119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Arial Black"/>
        <a:ea typeface="Arial Black"/>
        <a:cs typeface="Arial Black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Arial Black"/>
        <a:ea typeface="Arial Black"/>
        <a:cs typeface="Arial Black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</TotalTime>
  <Words>635</Words>
  <Application>Microsoft Office PowerPoint</Application>
  <PresentationFormat>Niestandardowy</PresentationFormat>
  <Paragraphs>174</Paragraphs>
  <Slides>17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11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17</vt:i4>
      </vt:variant>
    </vt:vector>
  </HeadingPairs>
  <TitlesOfParts>
    <vt:vector size="29" baseType="lpstr">
      <vt:lpstr>微软雅黑</vt:lpstr>
      <vt:lpstr>Arial</vt:lpstr>
      <vt:lpstr>Arial Black</vt:lpstr>
      <vt:lpstr>Calibri</vt:lpstr>
      <vt:lpstr>Calibri Light</vt:lpstr>
      <vt:lpstr>Helvetica Neue</vt:lpstr>
      <vt:lpstr>Helvetica Neue Light</vt:lpstr>
      <vt:lpstr>Helvetica Neue Medium</vt:lpstr>
      <vt:lpstr>Lato</vt:lpstr>
      <vt:lpstr>Times New Roman</vt:lpstr>
      <vt:lpstr>Wingdings</vt:lpstr>
      <vt:lpstr>21_BasicWhite</vt:lpstr>
      <vt:lpstr>„Dostosowanie systemu kanalizacji deszczowej miasta Grudziądza  do zmian klimatu – ETAP I”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Tytuł prezentacji</dc:title>
  <dc:creator>KATARZYNA DRESZLER</dc:creator>
  <cp:lastModifiedBy>MALGORZATA PAZDZIOR-ROCLAWSKI</cp:lastModifiedBy>
  <cp:revision>89</cp:revision>
  <cp:lastPrinted>2024-08-29T05:54:48Z</cp:lastPrinted>
  <dcterms:modified xsi:type="dcterms:W3CDTF">2024-09-18T08:10:39Z</dcterms:modified>
</cp:coreProperties>
</file>